
<file path=[Content_Types].xml><?xml version="1.0" encoding="utf-8"?>
<Types xmlns="http://schemas.openxmlformats.org/package/2006/content-types">
  <Default Extension="png" ContentType="image/png"/>
  <Default Extension="tiff" ContentType="image/tiff"/>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8" r:id="rId4"/>
    <p:sldId id="301" r:id="rId6"/>
    <p:sldId id="302" r:id="rId7"/>
    <p:sldId id="341" r:id="rId8"/>
    <p:sldId id="303" r:id="rId9"/>
    <p:sldId id="305" r:id="rId10"/>
    <p:sldId id="306" r:id="rId11"/>
    <p:sldId id="269" r:id="rId12"/>
    <p:sldId id="270" r:id="rId13"/>
    <p:sldId id="321" r:id="rId14"/>
    <p:sldId id="282" r:id="rId15"/>
    <p:sldId id="288" r:id="rId16"/>
    <p:sldId id="265" r:id="rId17"/>
    <p:sldId id="285" r:id="rId18"/>
    <p:sldId id="309" r:id="rId19"/>
    <p:sldId id="335" r:id="rId20"/>
    <p:sldId id="336" r:id="rId21"/>
    <p:sldId id="289" r:id="rId22"/>
    <p:sldId id="343" r:id="rId23"/>
    <p:sldId id="346" r:id="rId24"/>
    <p:sldId id="267" r:id="rId25"/>
    <p:sldId id="337" r:id="rId26"/>
    <p:sldId id="361"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tif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f>
</file>

<file path=ppt/media/image20.png>
</file>

<file path=ppt/media/image3.png>
</file>

<file path=ppt/media/image3.tiff>
</file>

<file path=ppt/media/image4.png>
</file>

<file path=ppt/media/image4.tiff>
</file>

<file path=ppt/media/image5.png>
</file>

<file path=ppt/media/image5.tiff>
</file>

<file path=ppt/media/image6.png>
</file>

<file path=ppt/media/image6.tiff>
</file>

<file path=ppt/media/image7.png>
</file>

<file path=ppt/media/image7.tiff>
</file>

<file path=ppt/media/image8.png>
</file>

<file path=ppt/media/image8.tiff>
</file>

<file path=ppt/media/image9.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p:txBody>
      </p:sp>
      <p:sp>
        <p:nvSpPr>
          <p:cNvPr id="117" name="Shape 117"/>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mn-lt"/>
        <a:ea typeface="+mn-ea"/>
        <a:cs typeface="+mn-cs"/>
        <a:sym typeface="Helvetica Neue"/>
      </a:defRPr>
    </a:lvl1pPr>
    <a:lvl2pPr indent="228600" defTabSz="457200" latinLnBrk="0">
      <a:lnSpc>
        <a:spcPct val="118000"/>
      </a:lnSpc>
      <a:defRPr sz="2200">
        <a:latin typeface="+mn-lt"/>
        <a:ea typeface="+mn-ea"/>
        <a:cs typeface="+mn-cs"/>
        <a:sym typeface="Helvetica Neue"/>
      </a:defRPr>
    </a:lvl2pPr>
    <a:lvl3pPr indent="457200" defTabSz="457200" latinLnBrk="0">
      <a:lnSpc>
        <a:spcPct val="118000"/>
      </a:lnSpc>
      <a:defRPr sz="2200">
        <a:latin typeface="+mn-lt"/>
        <a:ea typeface="+mn-ea"/>
        <a:cs typeface="+mn-cs"/>
        <a:sym typeface="Helvetica Neue"/>
      </a:defRPr>
    </a:lvl3pPr>
    <a:lvl4pPr indent="685800" defTabSz="457200" latinLnBrk="0">
      <a:lnSpc>
        <a:spcPct val="118000"/>
      </a:lnSpc>
      <a:defRPr sz="2200">
        <a:latin typeface="+mn-lt"/>
        <a:ea typeface="+mn-ea"/>
        <a:cs typeface="+mn-cs"/>
        <a:sym typeface="Helvetica Neue"/>
      </a:defRPr>
    </a:lvl4pPr>
    <a:lvl5pPr indent="914400" defTabSz="457200" latinLnBrk="0">
      <a:lnSpc>
        <a:spcPct val="118000"/>
      </a:lnSpc>
      <a:defRPr sz="2200">
        <a:latin typeface="+mn-lt"/>
        <a:ea typeface="+mn-ea"/>
        <a:cs typeface="+mn-cs"/>
        <a:sym typeface="Helvetica Neue"/>
      </a:defRPr>
    </a:lvl5pPr>
    <a:lvl6pPr indent="1143000" defTabSz="457200" latinLnBrk="0">
      <a:lnSpc>
        <a:spcPct val="118000"/>
      </a:lnSpc>
      <a:defRPr sz="2200">
        <a:latin typeface="+mn-lt"/>
        <a:ea typeface="+mn-ea"/>
        <a:cs typeface="+mn-cs"/>
        <a:sym typeface="Helvetica Neue"/>
      </a:defRPr>
    </a:lvl6pPr>
    <a:lvl7pPr indent="1371600" defTabSz="457200" latinLnBrk="0">
      <a:lnSpc>
        <a:spcPct val="118000"/>
      </a:lnSpc>
      <a:defRPr sz="2200">
        <a:latin typeface="+mn-lt"/>
        <a:ea typeface="+mn-ea"/>
        <a:cs typeface="+mn-cs"/>
        <a:sym typeface="Helvetica Neue"/>
      </a:defRPr>
    </a:lvl7pPr>
    <a:lvl8pPr indent="1600200" defTabSz="457200" latinLnBrk="0">
      <a:lnSpc>
        <a:spcPct val="118000"/>
      </a:lnSpc>
      <a:defRPr sz="2200">
        <a:latin typeface="+mn-lt"/>
        <a:ea typeface="+mn-ea"/>
        <a:cs typeface="+mn-cs"/>
        <a:sym typeface="Helvetica Neue"/>
      </a:defRPr>
    </a:lvl8pPr>
    <a:lvl9pPr indent="1828800" defTabSz="457200" latinLnBrk="0">
      <a:lnSpc>
        <a:spcPct val="118000"/>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2" name="Shape 62"/>
        <p:cNvGrpSpPr/>
        <p:nvPr/>
      </p:nvGrpSpPr>
      <p:grpSpPr>
        <a:xfrm>
          <a:off x="0" y="0"/>
          <a:ext cx="0" cy="0"/>
          <a:chOff x="0" y="0"/>
          <a:chExt cx="0" cy="0"/>
        </a:xfrm>
      </p:grpSpPr>
      <p:sp>
        <p:nvSpPr>
          <p:cNvPr id="63" name="Google Shape;63;p2:notes"/>
          <p:cNvSpPr txBox="1"/>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64" name="Google Shape;64;p2:notes"/>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p3:notes"/>
          <p:cNvSpPr txBox="1"/>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77" name="Google Shape;77;p3:notes"/>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p3:notes"/>
          <p:cNvSpPr txBox="1"/>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77" name="Google Shape;77;p3:notes"/>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p3:notes"/>
          <p:cNvSpPr txBox="1"/>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77" name="Google Shape;77;p3:notes"/>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p3:notes"/>
          <p:cNvSpPr txBox="1"/>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77" name="Google Shape;77;p3:notes"/>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p3:notes"/>
          <p:cNvSpPr txBox="1"/>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77" name="Google Shape;77;p3:notes"/>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tif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black_blank">
    <p:spTree>
      <p:nvGrpSpPr>
        <p:cNvPr id="1" name=""/>
        <p:cNvGrpSpPr/>
        <p:nvPr/>
      </p:nvGrpSpPr>
      <p:grpSpPr>
        <a:xfrm>
          <a:off x="0" y="0"/>
          <a:ext cx="0" cy="0"/>
          <a:chOff x="0" y="0"/>
          <a:chExt cx="0" cy="0"/>
        </a:xfrm>
      </p:grpSpPr>
      <p:sp>
        <p:nvSpPr>
          <p:cNvPr id="11" name="Номер слайда"/>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 Cover_page_blank">
    <p:bg>
      <p:bgPr>
        <a:solidFill>
          <a:srgbClr val="FFFFFF"/>
        </a:solidFill>
        <a:effectLst/>
      </p:bgPr>
    </p:bg>
    <p:spTree>
      <p:nvGrpSpPr>
        <p:cNvPr id="1" name=""/>
        <p:cNvGrpSpPr/>
        <p:nvPr/>
      </p:nvGrpSpPr>
      <p:grpSpPr>
        <a:xfrm>
          <a:off x="0" y="0"/>
          <a:ext cx="0" cy="0"/>
          <a:chOff x="0" y="0"/>
          <a:chExt cx="0" cy="0"/>
        </a:xfrm>
      </p:grpSpPr>
      <p:pic>
        <p:nvPicPr>
          <p:cNvPr id="90" name="Изображение" descr="Изображение"/>
          <p:cNvPicPr>
            <a:picLocks noChangeAspect="1"/>
          </p:cNvPicPr>
          <p:nvPr/>
        </p:nvPicPr>
        <p:blipFill>
          <a:blip r:embed="rId2"/>
          <a:stretch>
            <a:fillRect/>
          </a:stretch>
        </p:blipFill>
        <p:spPr>
          <a:xfrm>
            <a:off x="0" y="0"/>
            <a:ext cx="24384000" cy="13716000"/>
          </a:xfrm>
          <a:prstGeom prst="rect">
            <a:avLst/>
          </a:prstGeom>
          <a:ln w="12700">
            <a:miter lim="400000"/>
            <a:headEnd/>
            <a:tailEnd/>
          </a:ln>
        </p:spPr>
      </p:pic>
      <p:pic>
        <p:nvPicPr>
          <p:cNvPr id="91" name="Изображение" descr="Изображение"/>
          <p:cNvPicPr>
            <a:picLocks noChangeAspect="1"/>
          </p:cNvPicPr>
          <p:nvPr/>
        </p:nvPicPr>
        <p:blipFill>
          <a:blip r:embed="rId3"/>
          <a:stretch>
            <a:fillRect/>
          </a:stretch>
        </p:blipFill>
        <p:spPr>
          <a:xfrm>
            <a:off x="1491970" y="940539"/>
            <a:ext cx="3301400" cy="809619"/>
          </a:xfrm>
          <a:prstGeom prst="rect">
            <a:avLst/>
          </a:prstGeom>
          <a:ln w="12700">
            <a:miter lim="400000"/>
            <a:headEnd/>
            <a:tailEnd/>
          </a:ln>
        </p:spPr>
      </p:pic>
      <p:sp>
        <p:nvSpPr>
          <p:cNvPr id="92"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 Cover_w/ang.Image">
    <p:bg>
      <p:bgPr>
        <a:solidFill>
          <a:srgbClr val="5E5E5E"/>
        </a:solidFill>
        <a:effectLst/>
      </p:bgPr>
    </p:bg>
    <p:spTree>
      <p:nvGrpSpPr>
        <p:cNvPr id="1" name=""/>
        <p:cNvGrpSpPr/>
        <p:nvPr/>
      </p:nvGrpSpPr>
      <p:grpSpPr>
        <a:xfrm>
          <a:off x="0" y="0"/>
          <a:ext cx="0" cy="0"/>
          <a:chOff x="0" y="0"/>
          <a:chExt cx="0" cy="0"/>
        </a:xfrm>
      </p:grpSpPr>
      <p:pic>
        <p:nvPicPr>
          <p:cNvPr id="99" name="Изображение" descr="Изображение"/>
          <p:cNvPicPr>
            <a:picLocks noChangeAspect="1"/>
          </p:cNvPicPr>
          <p:nvPr/>
        </p:nvPicPr>
        <p:blipFill>
          <a:blip r:embed="rId2"/>
          <a:stretch>
            <a:fillRect/>
          </a:stretch>
        </p:blipFill>
        <p:spPr>
          <a:xfrm>
            <a:off x="-6962" y="0"/>
            <a:ext cx="21400724" cy="13716000"/>
          </a:xfrm>
          <a:prstGeom prst="rect">
            <a:avLst/>
          </a:prstGeom>
          <a:ln w="12700">
            <a:miter lim="400000"/>
            <a:headEnd/>
            <a:tailEnd/>
          </a:ln>
        </p:spPr>
      </p:pic>
      <p:pic>
        <p:nvPicPr>
          <p:cNvPr id="100" name="Изображение" descr="Изображение"/>
          <p:cNvPicPr>
            <a:picLocks noChangeAspect="1"/>
          </p:cNvPicPr>
          <p:nvPr/>
        </p:nvPicPr>
        <p:blipFill>
          <a:blip r:embed="rId3"/>
          <a:stretch>
            <a:fillRect/>
          </a:stretch>
        </p:blipFill>
        <p:spPr>
          <a:xfrm>
            <a:off x="1491970" y="940539"/>
            <a:ext cx="3301400" cy="809619"/>
          </a:xfrm>
          <a:prstGeom prst="rect">
            <a:avLst/>
          </a:prstGeom>
          <a:ln w="12700">
            <a:miter lim="400000"/>
            <a:headEnd/>
            <a:tailEnd/>
          </a:ln>
        </p:spPr>
      </p:pic>
      <p:sp>
        <p:nvSpPr>
          <p:cNvPr id="101"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 Cover_w/image_sq">
    <p:bg>
      <p:bgPr>
        <a:solidFill>
          <a:srgbClr val="5E5E5E"/>
        </a:solidFill>
        <a:effectLst/>
      </p:bgPr>
    </p:bg>
    <p:spTree>
      <p:nvGrpSpPr>
        <p:cNvPr id="1" name=""/>
        <p:cNvGrpSpPr/>
        <p:nvPr/>
      </p:nvGrpSpPr>
      <p:grpSpPr>
        <a:xfrm>
          <a:off x="0" y="0"/>
          <a:ext cx="0" cy="0"/>
          <a:chOff x="0" y="0"/>
          <a:chExt cx="0" cy="0"/>
        </a:xfrm>
      </p:grpSpPr>
      <p:pic>
        <p:nvPicPr>
          <p:cNvPr id="108" name="Изображение" descr="Изображение"/>
          <p:cNvPicPr>
            <a:picLocks noChangeAspect="1"/>
          </p:cNvPicPr>
          <p:nvPr/>
        </p:nvPicPr>
        <p:blipFill>
          <a:blip r:embed="rId2"/>
          <a:stretch>
            <a:fillRect/>
          </a:stretch>
        </p:blipFill>
        <p:spPr>
          <a:xfrm>
            <a:off x="7277" y="0"/>
            <a:ext cx="12533046" cy="13716000"/>
          </a:xfrm>
          <a:prstGeom prst="rect">
            <a:avLst/>
          </a:prstGeom>
          <a:ln w="12700">
            <a:miter lim="400000"/>
            <a:headEnd/>
            <a:tailEnd/>
          </a:ln>
        </p:spPr>
      </p:pic>
      <p:pic>
        <p:nvPicPr>
          <p:cNvPr id="109" name="Изображение" descr="Изображение"/>
          <p:cNvPicPr>
            <a:picLocks noChangeAspect="1"/>
          </p:cNvPicPr>
          <p:nvPr/>
        </p:nvPicPr>
        <p:blipFill>
          <a:blip r:embed="rId3"/>
          <a:stretch>
            <a:fillRect/>
          </a:stretch>
        </p:blipFill>
        <p:spPr>
          <a:xfrm>
            <a:off x="1491970" y="940539"/>
            <a:ext cx="3301400" cy="809619"/>
          </a:xfrm>
          <a:prstGeom prst="rect">
            <a:avLst/>
          </a:prstGeom>
          <a:ln w="12700">
            <a:miter lim="400000"/>
            <a:headEnd/>
            <a:tailEnd/>
          </a:ln>
        </p:spPr>
      </p:pic>
      <p:sp>
        <p:nvSpPr>
          <p:cNvPr id="110"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Заголовок">
    <p:spTree>
      <p:nvGrpSpPr>
        <p:cNvPr id="1" name=""/>
        <p:cNvGrpSpPr/>
        <p:nvPr/>
      </p:nvGrpSpPr>
      <p:grpSpPr>
        <a:xfrm>
          <a:off x="0" y="0"/>
          <a:ext cx="0" cy="0"/>
          <a:chOff x="0" y="0"/>
          <a:chExt cx="0" cy="0"/>
        </a:xfrm>
      </p:grpSpPr>
      <p:sp>
        <p:nvSpPr>
          <p:cNvPr id="11" name="Автор и дата"/>
          <p:cNvSpPr txBox="1">
            <a:spLocks noGrp="1"/>
          </p:cNvSpPr>
          <p:nvPr>
            <p:ph type="body" sz="quarter" idx="21" hasCustomPrompt="1"/>
          </p:nvPr>
        </p:nvSpPr>
        <p:spPr>
          <a:xfrm>
            <a:off x="1206498" y="11839048"/>
            <a:ext cx="21971003" cy="636979"/>
          </a:xfrm>
          <a:prstGeom prst="rect">
            <a:avLst/>
          </a:prstGeom>
        </p:spPr>
        <p:txBody>
          <a:bodyPr lIns="45719" tIns="45719" rIns="45719" bIns="45719" anchor="b"/>
          <a:lstStyle>
            <a:lvl1pPr marL="0" indent="0" defTabSz="825500">
              <a:lnSpc>
                <a:spcPct val="100000"/>
              </a:lnSpc>
              <a:spcBef>
                <a:spcPts val="0"/>
              </a:spcBef>
              <a:buSzTx/>
              <a:buNone/>
              <a:defRPr sz="3600" b="1"/>
            </a:lvl1pPr>
          </a:lstStyle>
          <a:p>
            <a:r>
              <a:t>Автор и дата</a:t>
            </a:r>
          </a:p>
        </p:txBody>
      </p:sp>
      <p:sp>
        <p:nvSpPr>
          <p:cNvPr id="12" name="Заголовок презентации"/>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Заголовок презентации</a:t>
            </a:r>
          </a:p>
        </p:txBody>
      </p:sp>
      <p:sp>
        <p:nvSpPr>
          <p:cNvPr id="13" name="Уровень текста 1…"/>
          <p:cNvSpPr txBox="1">
            <a:spLocks noGrp="1"/>
          </p:cNvSpPr>
          <p:nvPr>
            <p:ph type="body" sz="quarter" idx="1" hasCustomPrompt="1"/>
          </p:nvPr>
        </p:nvSpPr>
        <p:spPr>
          <a:xfrm>
            <a:off x="1206500" y="7196865"/>
            <a:ext cx="21971000"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Подзаголовок презентации</a:t>
            </a:r>
          </a:p>
          <a:p>
            <a:pPr lvl="1"/>
          </a:p>
          <a:p>
            <a:pPr lvl="2"/>
          </a:p>
          <a:p>
            <a:pPr lvl="3"/>
          </a:p>
          <a:p>
            <a:pPr lvl="4"/>
          </a:p>
        </p:txBody>
      </p:sp>
      <p:sp>
        <p:nvSpPr>
          <p:cNvPr id="14" name="Номер слайда"/>
          <p:cNvSpPr txBox="1">
            <a:spLocks noGrp="1"/>
          </p:cNvSpPr>
          <p:nvPr>
            <p:ph type="sldNum" sz="quarter" idx="2"/>
          </p:nvPr>
        </p:nvSpPr>
        <p:spPr>
          <a:xfrm>
            <a:off x="12007748" y="13080999"/>
            <a:ext cx="368504" cy="374600"/>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Image_Slide">
    <p:bg>
      <p:bgPr>
        <a:solidFill>
          <a:srgbClr val="000000"/>
        </a:solidFill>
        <a:effectLst/>
      </p:bgPr>
    </p:bg>
    <p:spTree>
      <p:nvGrpSpPr>
        <p:cNvPr id="1" name=""/>
        <p:cNvGrpSpPr/>
        <p:nvPr/>
      </p:nvGrpSpPr>
      <p:grpSpPr>
        <a:xfrm>
          <a:off x="0" y="0"/>
          <a:ext cx="0" cy="0"/>
          <a:chOff x="0" y="0"/>
          <a:chExt cx="0" cy="0"/>
        </a:xfrm>
      </p:grpSpPr>
      <p:pic>
        <p:nvPicPr>
          <p:cNvPr id="18" name="Изображение" descr="Изображение"/>
          <p:cNvPicPr>
            <a:picLocks noChangeAspect="1"/>
          </p:cNvPicPr>
          <p:nvPr/>
        </p:nvPicPr>
        <p:blipFill>
          <a:blip r:embed="rId2"/>
          <a:srcRect l="18732"/>
          <a:stretch>
            <a:fillRect/>
          </a:stretch>
        </p:blipFill>
        <p:spPr>
          <a:xfrm flipH="1">
            <a:off x="10657089" y="0"/>
            <a:ext cx="10393162" cy="13716001"/>
          </a:xfrm>
          <a:prstGeom prst="rect">
            <a:avLst/>
          </a:prstGeom>
          <a:ln w="12700">
            <a:miter lim="400000"/>
            <a:headEnd/>
            <a:tailEnd/>
          </a:ln>
        </p:spPr>
      </p:pic>
      <p:pic>
        <p:nvPicPr>
          <p:cNvPr id="19" name="Изображение" descr="Изображение"/>
          <p:cNvPicPr>
            <a:picLocks noChangeAspect="1"/>
          </p:cNvPicPr>
          <p:nvPr/>
        </p:nvPicPr>
        <p:blipFill>
          <a:blip r:embed="rId3"/>
          <a:srcRect r="25608"/>
          <a:stretch>
            <a:fillRect/>
          </a:stretch>
        </p:blipFill>
        <p:spPr>
          <a:xfrm>
            <a:off x="11417139" y="12700"/>
            <a:ext cx="12981203" cy="13716000"/>
          </a:xfrm>
          <a:prstGeom prst="rect">
            <a:avLst/>
          </a:prstGeom>
          <a:ln w="12700">
            <a:miter lim="400000"/>
            <a:headEnd/>
            <a:tailEnd/>
          </a:ln>
        </p:spPr>
      </p:pic>
      <p:pic>
        <p:nvPicPr>
          <p:cNvPr id="20" name="Изображение" descr="Изображение"/>
          <p:cNvPicPr>
            <a:picLocks noChangeAspect="1"/>
          </p:cNvPicPr>
          <p:nvPr/>
        </p:nvPicPr>
        <p:blipFill>
          <a:blip r:embed="rId4"/>
          <a:stretch>
            <a:fillRect/>
          </a:stretch>
        </p:blipFill>
        <p:spPr>
          <a:xfrm>
            <a:off x="1491970" y="940539"/>
            <a:ext cx="3301400" cy="809619"/>
          </a:xfrm>
          <a:prstGeom prst="rect">
            <a:avLst/>
          </a:prstGeom>
          <a:ln w="12700">
            <a:miter lim="400000"/>
            <a:headEnd/>
            <a:tailEnd/>
          </a:ln>
        </p:spPr>
      </p:pic>
      <p:sp>
        <p:nvSpPr>
          <p:cNvPr id="21"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Inner_page">
    <p:bg>
      <p:bgPr>
        <a:gradFill flip="none" rotWithShape="1">
          <a:gsLst>
            <a:gs pos="0">
              <a:srgbClr val="232C33"/>
            </a:gs>
            <a:gs pos="100000">
              <a:srgbClr val="525C64"/>
            </a:gs>
          </a:gsLst>
          <a:lin ang="5400000" scaled="0"/>
        </a:gradFill>
        <a:effectLst/>
      </p:bgPr>
    </p:bg>
    <p:spTree>
      <p:nvGrpSpPr>
        <p:cNvPr id="1" name=""/>
        <p:cNvGrpSpPr/>
        <p:nvPr/>
      </p:nvGrpSpPr>
      <p:grpSpPr>
        <a:xfrm>
          <a:off x="0" y="0"/>
          <a:ext cx="0" cy="0"/>
          <a:chOff x="0" y="0"/>
          <a:chExt cx="0" cy="0"/>
        </a:xfrm>
      </p:grpSpPr>
      <p:pic>
        <p:nvPicPr>
          <p:cNvPr id="28" name="Изображение" descr="Изображение"/>
          <p:cNvPicPr>
            <a:picLocks noChangeAspect="1"/>
          </p:cNvPicPr>
          <p:nvPr/>
        </p:nvPicPr>
        <p:blipFill>
          <a:blip r:embed="rId2"/>
          <a:srcRect l="18732"/>
          <a:stretch>
            <a:fillRect/>
          </a:stretch>
        </p:blipFill>
        <p:spPr>
          <a:xfrm>
            <a:off x="27188" y="0"/>
            <a:ext cx="10393162" cy="13716001"/>
          </a:xfrm>
          <a:prstGeom prst="rect">
            <a:avLst/>
          </a:prstGeom>
          <a:ln w="12700">
            <a:miter lim="400000"/>
            <a:headEnd/>
            <a:tailEnd/>
          </a:ln>
        </p:spPr>
      </p:pic>
      <p:pic>
        <p:nvPicPr>
          <p:cNvPr id="29" name="Изображение" descr="Изображение"/>
          <p:cNvPicPr>
            <a:picLocks noChangeAspect="1"/>
          </p:cNvPicPr>
          <p:nvPr/>
        </p:nvPicPr>
        <p:blipFill>
          <a:blip r:embed="rId3"/>
          <a:stretch>
            <a:fillRect/>
          </a:stretch>
        </p:blipFill>
        <p:spPr>
          <a:xfrm>
            <a:off x="1491970" y="940539"/>
            <a:ext cx="3301400" cy="809619"/>
          </a:xfrm>
          <a:prstGeom prst="rect">
            <a:avLst/>
          </a:prstGeom>
          <a:ln w="12700">
            <a:miter lim="400000"/>
            <a:headEnd/>
            <a:tailEnd/>
          </a:ln>
        </p:spPr>
      </p:pic>
      <p:sp>
        <p:nvSpPr>
          <p:cNvPr id="30"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Inner_page_5">
    <p:bg>
      <p:bgPr>
        <a:gradFill flip="none" rotWithShape="1">
          <a:gsLst>
            <a:gs pos="0">
              <a:srgbClr val="232C33"/>
            </a:gs>
            <a:gs pos="100000">
              <a:srgbClr val="525C64"/>
            </a:gs>
          </a:gsLst>
          <a:lin ang="5400000" scaled="0"/>
        </a:gradFill>
        <a:effectLst/>
      </p:bgPr>
    </p:bg>
    <p:spTree>
      <p:nvGrpSpPr>
        <p:cNvPr id="1" name=""/>
        <p:cNvGrpSpPr/>
        <p:nvPr/>
      </p:nvGrpSpPr>
      <p:grpSpPr>
        <a:xfrm>
          <a:off x="0" y="0"/>
          <a:ext cx="0" cy="0"/>
          <a:chOff x="0" y="0"/>
          <a:chExt cx="0" cy="0"/>
        </a:xfrm>
      </p:grpSpPr>
      <p:pic>
        <p:nvPicPr>
          <p:cNvPr id="37" name="Изображение" descr="Изображение"/>
          <p:cNvPicPr>
            <a:picLocks noChangeAspect="1"/>
          </p:cNvPicPr>
          <p:nvPr/>
        </p:nvPicPr>
        <p:blipFill>
          <a:blip r:embed="rId2"/>
          <a:srcRect l="49333"/>
          <a:stretch>
            <a:fillRect/>
          </a:stretch>
        </p:blipFill>
        <p:spPr>
          <a:xfrm>
            <a:off x="-9014" y="0"/>
            <a:ext cx="6479664" cy="13716000"/>
          </a:xfrm>
          <a:prstGeom prst="rect">
            <a:avLst/>
          </a:prstGeom>
          <a:ln w="12700">
            <a:miter lim="400000"/>
            <a:headEnd/>
            <a:tailEnd/>
          </a:ln>
        </p:spPr>
      </p:pic>
      <p:pic>
        <p:nvPicPr>
          <p:cNvPr id="38" name="Изображение" descr="Изображение"/>
          <p:cNvPicPr>
            <a:picLocks noChangeAspect="1"/>
          </p:cNvPicPr>
          <p:nvPr/>
        </p:nvPicPr>
        <p:blipFill>
          <a:blip r:embed="rId3"/>
          <a:stretch>
            <a:fillRect/>
          </a:stretch>
        </p:blipFill>
        <p:spPr>
          <a:xfrm>
            <a:off x="1491970" y="940539"/>
            <a:ext cx="3301400" cy="809619"/>
          </a:xfrm>
          <a:prstGeom prst="rect">
            <a:avLst/>
          </a:prstGeom>
          <a:ln w="12700">
            <a:miter lim="400000"/>
            <a:headEnd/>
            <a:tailEnd/>
          </a:ln>
        </p:spPr>
      </p:pic>
      <p:sp>
        <p:nvSpPr>
          <p:cNvPr id="39"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Inner_page_2">
    <p:bg>
      <p:bgPr>
        <a:gradFill flip="none" rotWithShape="1">
          <a:gsLst>
            <a:gs pos="0">
              <a:srgbClr val="232C33"/>
            </a:gs>
            <a:gs pos="100000">
              <a:srgbClr val="525C64"/>
            </a:gs>
          </a:gsLst>
          <a:lin ang="5400000" scaled="0"/>
        </a:gradFill>
        <a:effectLst/>
      </p:bgPr>
    </p:bg>
    <p:spTree>
      <p:nvGrpSpPr>
        <p:cNvPr id="1" name=""/>
        <p:cNvGrpSpPr/>
        <p:nvPr/>
      </p:nvGrpSpPr>
      <p:grpSpPr>
        <a:xfrm>
          <a:off x="0" y="0"/>
          <a:ext cx="0" cy="0"/>
          <a:chOff x="0" y="0"/>
          <a:chExt cx="0" cy="0"/>
        </a:xfrm>
      </p:grpSpPr>
      <p:pic>
        <p:nvPicPr>
          <p:cNvPr id="46"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pic>
        <p:nvPicPr>
          <p:cNvPr id="47" name="Изображение" descr="Изображение"/>
          <p:cNvPicPr>
            <a:picLocks noChangeAspect="1"/>
          </p:cNvPicPr>
          <p:nvPr/>
        </p:nvPicPr>
        <p:blipFill>
          <a:blip r:embed="rId3"/>
          <a:srcRect l="18732"/>
          <a:stretch>
            <a:fillRect/>
          </a:stretch>
        </p:blipFill>
        <p:spPr>
          <a:xfrm flipH="1">
            <a:off x="13997189" y="0"/>
            <a:ext cx="10393162" cy="13716001"/>
          </a:xfrm>
          <a:prstGeom prst="rect">
            <a:avLst/>
          </a:prstGeom>
          <a:ln w="12700">
            <a:miter lim="400000"/>
            <a:headEnd/>
            <a:tailEnd/>
          </a:ln>
        </p:spPr>
      </p:pic>
      <p:sp>
        <p:nvSpPr>
          <p:cNvPr id="48"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Inner_page_6">
    <p:bg>
      <p:bgPr>
        <a:gradFill flip="none" rotWithShape="1">
          <a:gsLst>
            <a:gs pos="0">
              <a:srgbClr val="232C33"/>
            </a:gs>
            <a:gs pos="100000">
              <a:srgbClr val="525C64"/>
            </a:gs>
          </a:gsLst>
          <a:lin ang="5400000" scaled="0"/>
        </a:gradFill>
        <a:effectLst/>
      </p:bgPr>
    </p:bg>
    <p:spTree>
      <p:nvGrpSpPr>
        <p:cNvPr id="1" name=""/>
        <p:cNvGrpSpPr/>
        <p:nvPr/>
      </p:nvGrpSpPr>
      <p:grpSpPr>
        <a:xfrm>
          <a:off x="0" y="0"/>
          <a:ext cx="0" cy="0"/>
          <a:chOff x="0" y="0"/>
          <a:chExt cx="0" cy="0"/>
        </a:xfrm>
      </p:grpSpPr>
      <p:pic>
        <p:nvPicPr>
          <p:cNvPr id="55"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pic>
        <p:nvPicPr>
          <p:cNvPr id="56" name="Изображение" descr="Изображение"/>
          <p:cNvPicPr>
            <a:picLocks noChangeAspect="1"/>
          </p:cNvPicPr>
          <p:nvPr/>
        </p:nvPicPr>
        <p:blipFill>
          <a:blip r:embed="rId3"/>
          <a:srcRect l="53263"/>
          <a:stretch>
            <a:fillRect/>
          </a:stretch>
        </p:blipFill>
        <p:spPr>
          <a:xfrm flipH="1">
            <a:off x="18391389" y="0"/>
            <a:ext cx="5977084" cy="13716000"/>
          </a:xfrm>
          <a:prstGeom prst="rect">
            <a:avLst/>
          </a:prstGeom>
          <a:ln w="12700">
            <a:miter lim="400000"/>
            <a:headEnd/>
            <a:tailEnd/>
          </a:ln>
        </p:spPr>
      </p:pic>
      <p:sp>
        <p:nvSpPr>
          <p:cNvPr id="57"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ilver_Sand_Gradient">
    <p:bg>
      <p:bgPr>
        <a:gradFill flip="none" rotWithShape="1">
          <a:gsLst>
            <a:gs pos="0">
              <a:srgbClr val="232C33"/>
            </a:gs>
            <a:gs pos="100000">
              <a:srgbClr val="525C64"/>
            </a:gs>
          </a:gsLst>
          <a:lin ang="5400000" scaled="0"/>
        </a:gradFill>
        <a:effectLst/>
      </p:bgPr>
    </p:bg>
    <p:spTree>
      <p:nvGrpSpPr>
        <p:cNvPr id="1" name=""/>
        <p:cNvGrpSpPr/>
        <p:nvPr/>
      </p:nvGrpSpPr>
      <p:grpSpPr>
        <a:xfrm>
          <a:off x="0" y="0"/>
          <a:ext cx="0" cy="0"/>
          <a:chOff x="0" y="0"/>
          <a:chExt cx="0" cy="0"/>
        </a:xfrm>
      </p:grpSpPr>
      <p:pic>
        <p:nvPicPr>
          <p:cNvPr id="64"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sp>
        <p:nvSpPr>
          <p:cNvPr id="65"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Inner_page_3">
    <p:bg>
      <p:bgPr>
        <a:gradFill flip="none" rotWithShape="1">
          <a:gsLst>
            <a:gs pos="0">
              <a:srgbClr val="232C33"/>
            </a:gs>
            <a:gs pos="100000">
              <a:srgbClr val="525C64"/>
            </a:gs>
          </a:gsLst>
          <a:lin ang="5400000" scaled="0"/>
        </a:gradFill>
        <a:effectLst/>
      </p:bgPr>
    </p:bg>
    <p:spTree>
      <p:nvGrpSpPr>
        <p:cNvPr id="1" name=""/>
        <p:cNvGrpSpPr/>
        <p:nvPr/>
      </p:nvGrpSpPr>
      <p:grpSpPr>
        <a:xfrm>
          <a:off x="0" y="0"/>
          <a:ext cx="0" cy="0"/>
          <a:chOff x="0" y="0"/>
          <a:chExt cx="0" cy="0"/>
        </a:xfrm>
      </p:grpSpPr>
      <p:pic>
        <p:nvPicPr>
          <p:cNvPr id="72"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pic>
        <p:nvPicPr>
          <p:cNvPr id="73" name="Изображение" descr="Изображение"/>
          <p:cNvPicPr>
            <a:picLocks noChangeAspect="1"/>
          </p:cNvPicPr>
          <p:nvPr/>
        </p:nvPicPr>
        <p:blipFill>
          <a:blip r:embed="rId3"/>
          <a:stretch>
            <a:fillRect/>
          </a:stretch>
        </p:blipFill>
        <p:spPr>
          <a:xfrm>
            <a:off x="0" y="8322230"/>
            <a:ext cx="24384000" cy="5402740"/>
          </a:xfrm>
          <a:prstGeom prst="rect">
            <a:avLst/>
          </a:prstGeom>
          <a:ln w="12700">
            <a:miter lim="400000"/>
            <a:headEnd/>
            <a:tailEnd/>
          </a:ln>
        </p:spPr>
      </p:pic>
      <p:sp>
        <p:nvSpPr>
          <p:cNvPr id="74"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Inner_page_4">
    <p:bg>
      <p:bgPr>
        <a:gradFill flip="none" rotWithShape="1">
          <a:gsLst>
            <a:gs pos="0">
              <a:srgbClr val="232C33"/>
            </a:gs>
            <a:gs pos="100000">
              <a:srgbClr val="525C64"/>
            </a:gs>
          </a:gsLst>
          <a:lin ang="5400000" scaled="0"/>
        </a:gradFill>
        <a:effectLst/>
      </p:bgPr>
    </p:bg>
    <p:spTree>
      <p:nvGrpSpPr>
        <p:cNvPr id="1" name=""/>
        <p:cNvGrpSpPr/>
        <p:nvPr/>
      </p:nvGrpSpPr>
      <p:grpSpPr>
        <a:xfrm>
          <a:off x="0" y="0"/>
          <a:ext cx="0" cy="0"/>
          <a:chOff x="0" y="0"/>
          <a:chExt cx="0" cy="0"/>
        </a:xfrm>
      </p:grpSpPr>
      <p:pic>
        <p:nvPicPr>
          <p:cNvPr id="81" name="Изображение" descr="Изображение"/>
          <p:cNvPicPr>
            <a:picLocks noChangeAspect="1"/>
          </p:cNvPicPr>
          <p:nvPr/>
        </p:nvPicPr>
        <p:blipFill>
          <a:blip r:embed="rId2"/>
          <a:stretch>
            <a:fillRect/>
          </a:stretch>
        </p:blipFill>
        <p:spPr>
          <a:xfrm>
            <a:off x="-1" y="4428"/>
            <a:ext cx="24384001" cy="5223544"/>
          </a:xfrm>
          <a:prstGeom prst="rect">
            <a:avLst/>
          </a:prstGeom>
          <a:ln w="12700">
            <a:miter lim="400000"/>
            <a:headEnd/>
            <a:tailEnd/>
          </a:ln>
        </p:spPr>
      </p:pic>
      <p:pic>
        <p:nvPicPr>
          <p:cNvPr id="82" name="Изображение" descr="Изображение"/>
          <p:cNvPicPr>
            <a:picLocks noChangeAspect="1"/>
          </p:cNvPicPr>
          <p:nvPr/>
        </p:nvPicPr>
        <p:blipFill>
          <a:blip r:embed="rId3"/>
          <a:stretch>
            <a:fillRect/>
          </a:stretch>
        </p:blipFill>
        <p:spPr>
          <a:xfrm>
            <a:off x="1491970" y="940539"/>
            <a:ext cx="3301400" cy="809619"/>
          </a:xfrm>
          <a:prstGeom prst="rect">
            <a:avLst/>
          </a:prstGeom>
          <a:ln w="12700">
            <a:miter lim="400000"/>
            <a:headEnd/>
            <a:tailEnd/>
          </a:ln>
        </p:spPr>
      </p:pic>
      <p:sp>
        <p:nvSpPr>
          <p:cNvPr id="83" name="Номер слайда"/>
          <p:cNvSpPr txBox="1"/>
          <p:nvPr>
            <p:ph type="sldNum" sz="quarter" idx="2"/>
          </p:nvPr>
        </p:nvSpPr>
        <p:spPr>
          <a:prstGeom prst="rect">
            <a:avLst/>
          </a:prstGeom>
        </p:spPr>
        <p:txBody>
          <a:bodyPr/>
          <a:lstStyle>
            <a:lvl1pPr>
              <a:defRPr>
                <a:solidFill>
                  <a:srgbClr val="000000"/>
                </a:solidFill>
              </a:defRPr>
            </a:lvl1p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Заголовок слайда"/>
          <p:cNvSpPr txBox="1"/>
          <p:nvPr>
            <p:ph type="title" hasCustomPrompt="1"/>
          </p:nvPr>
        </p:nvSpPr>
        <p:spPr>
          <a:xfrm>
            <a:off x="1206500" y="1079500"/>
            <a:ext cx="21971000" cy="1435100"/>
          </a:xfrm>
          <a:prstGeom prst="rect">
            <a:avLst/>
          </a:prstGeom>
          <a:ln w="12700">
            <a:miter lim="400000"/>
          </a:ln>
        </p:spPr>
        <p:txBody>
          <a:bodyPr lIns="50800" tIns="50800" rIns="50800" bIns="50800">
            <a:normAutofit/>
          </a:bodyPr>
          <a:lstStyle/>
          <a:p>
            <a:r>
              <a:t>Заголовок слайда</a:t>
            </a:r>
          </a:p>
        </p:txBody>
      </p:sp>
      <p:sp>
        <p:nvSpPr>
          <p:cNvPr id="3" name="Уровень текста 1…"/>
          <p:cNvSpPr txBox="1"/>
          <p:nvPr>
            <p:ph type="body" idx="1" hasCustomPrompt="1"/>
          </p:nvPr>
        </p:nvSpPr>
        <p:spPr>
          <a:xfrm>
            <a:off x="1206500" y="4248504"/>
            <a:ext cx="21971000" cy="8256012"/>
          </a:xfrm>
          <a:prstGeom prst="rect">
            <a:avLst/>
          </a:prstGeom>
          <a:ln w="12700">
            <a:miter lim="400000"/>
          </a:ln>
        </p:spPr>
        <p:txBody>
          <a:bodyPr lIns="50800" tIns="50800" rIns="50800" bIns="50800">
            <a:normAutofit/>
          </a:bodyPr>
          <a:lstStyle/>
          <a:p>
            <a:r>
              <a:t>Текст пункта на слайде</a:t>
            </a:r>
          </a:p>
          <a:p>
            <a:pPr lvl="1"/>
          </a:p>
          <a:p>
            <a:pPr lvl="2"/>
          </a:p>
          <a:p>
            <a:pPr lvl="3"/>
          </a:p>
          <a:p>
            <a:pPr lvl="4"/>
          </a:p>
        </p:txBody>
      </p:sp>
      <p:sp>
        <p:nvSpPr>
          <p:cNvPr id="4" name="Номер слайда"/>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FFFFFF"/>
                </a:solidFill>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a:defRPr>
      </a:lvl1pPr>
      <a:lvl2pPr marL="0" marR="0" indent="4572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a:defRPr>
      </a:lvl2pPr>
      <a:lvl3pPr marL="0" marR="0" indent="9144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a:defRPr>
      </a:lvl3pPr>
      <a:lvl4pPr marL="0" marR="0" indent="13716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a:defRPr>
      </a:lvl4pPr>
      <a:lvl5pPr marL="0" marR="0" indent="18288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a:defRPr>
      </a:lvl5pPr>
      <a:lvl6pPr marL="0" marR="0" indent="22860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a:defRPr>
      </a:lvl6pPr>
      <a:lvl7pPr marL="0" marR="0" indent="27432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a:defRPr>
      </a:lvl7pPr>
      <a:lvl8pPr marL="0" marR="0" indent="32004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a:defRPr>
      </a:lvl8pPr>
      <a:lvl9pPr marL="0" marR="0" indent="36576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a:defRPr>
      </a:lvl1pPr>
      <a:lvl2pPr marL="12192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a:defRPr>
      </a:lvl2pPr>
      <a:lvl3pPr marL="18288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a:defRPr>
      </a:lvl3pPr>
      <a:lvl4pPr marL="24384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a:defRPr>
      </a:lvl4pPr>
      <a:lvl5pPr marL="30480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a:defRPr>
      </a:lvl5pPr>
      <a:lvl6pPr marL="36576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a:defRPr>
      </a:lvl6pPr>
      <a:lvl7pPr marL="42672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a:defRPr>
      </a:lvl7pPr>
      <a:lvl8pPr marL="48768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a:defRPr>
      </a:lvl8pPr>
      <a:lvl9pPr marL="54864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tiff"/></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8.tiff"/><Relationship Id="rId2" Type="http://schemas.openxmlformats.org/officeDocument/2006/relationships/image" Target="../media/image1.png"/><Relationship Id="rId1" Type="http://schemas.openxmlformats.org/officeDocument/2006/relationships/image" Target="../media/image1.tif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png"/><Relationship Id="rId1" Type="http://schemas.openxmlformats.org/officeDocument/2006/relationships/image" Target="../media/image4.tiff"/></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8.tiff"/><Relationship Id="rId2" Type="http://schemas.openxmlformats.org/officeDocument/2006/relationships/image" Target="../media/image1.png"/><Relationship Id="rId1" Type="http://schemas.openxmlformats.org/officeDocument/2006/relationships/image" Target="../media/image4.tiff"/></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3.xml"/><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image" Target="../media/image11.png"/><Relationship Id="rId2" Type="http://schemas.openxmlformats.org/officeDocument/2006/relationships/image" Target="../media/image1.tiff"/><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3.xml"/><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image" Target="../media/image12.png"/><Relationship Id="rId2" Type="http://schemas.openxmlformats.org/officeDocument/2006/relationships/image" Target="../media/image1.tiff"/><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image" Target="../media/image13.png"/><Relationship Id="rId2" Type="http://schemas.openxmlformats.org/officeDocument/2006/relationships/image" Target="../media/image1.tiff"/><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6.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tiff"/><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3.xml"/><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2.xml"/><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9.tiff"/><Relationship Id="rId2" Type="http://schemas.openxmlformats.org/officeDocument/2006/relationships/image" Target="../media/image1.png"/><Relationship Id="rId1" Type="http://schemas.openxmlformats.org/officeDocument/2006/relationships/image" Target="../media/image1.tiff"/></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image" Target="../media/image1.tiff"/></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9.png"/><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0.png"/><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xml"/><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8.tiff"/><Relationship Id="rId2" Type="http://schemas.openxmlformats.org/officeDocument/2006/relationships/image" Target="../media/image1.png"/><Relationship Id="rId1" Type="http://schemas.openxmlformats.org/officeDocument/2006/relationships/image" Target="../media/image1.tiff"/></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8.tiff"/><Relationship Id="rId2" Type="http://schemas.openxmlformats.org/officeDocument/2006/relationships/image" Target="../media/image1.png"/><Relationship Id="rId1" Type="http://schemas.openxmlformats.org/officeDocument/2006/relationships/image" Target="../media/image1.tiff"/></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9.png"/><Relationship Id="rId3" Type="http://schemas.openxmlformats.org/officeDocument/2006/relationships/image" Target="../media/image8.tiff"/><Relationship Id="rId2" Type="http://schemas.openxmlformats.org/officeDocument/2006/relationships/image" Target="../media/image1.png"/><Relationship Id="rId1" Type="http://schemas.openxmlformats.org/officeDocument/2006/relationships/image" Target="../media/image1.tif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tiff"/><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10.jpeg"/><Relationship Id="rId2" Type="http://schemas.openxmlformats.org/officeDocument/2006/relationships/image" Target="../media/image3.tiff"/><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3.xml"/><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Изображение" descr="Изображение"/>
          <p:cNvPicPr>
            <a:picLocks noChangeAspect="1"/>
          </p:cNvPicPr>
          <p:nvPr/>
        </p:nvPicPr>
        <p:blipFill>
          <a:blip r:embed="rId1"/>
          <a:srcRect l="3607"/>
          <a:stretch>
            <a:fillRect/>
          </a:stretch>
        </p:blipFill>
        <p:spPr>
          <a:xfrm>
            <a:off x="9910902" y="2588551"/>
            <a:ext cx="16632233" cy="11121606"/>
          </a:xfrm>
          <a:prstGeom prst="rect">
            <a:avLst/>
          </a:prstGeom>
          <a:ln w="12700">
            <a:miter lim="400000"/>
            <a:headEnd/>
            <a:tailEnd/>
          </a:ln>
        </p:spPr>
      </p:pic>
      <p:sp>
        <p:nvSpPr>
          <p:cNvPr id="120" name="Presentation Title"/>
          <p:cNvSpPr txBox="1"/>
          <p:nvPr/>
        </p:nvSpPr>
        <p:spPr>
          <a:xfrm>
            <a:off x="1544373" y="3828098"/>
            <a:ext cx="8397772" cy="1640205"/>
          </a:xfrm>
          <a:prstGeom prst="rect">
            <a:avLst/>
          </a:prstGeom>
          <a:ln w="12700">
            <a:miter lim="400000"/>
          </a:ln>
        </p:spPr>
        <p:txBody>
          <a:bodyPr lIns="50800" tIns="50800" rIns="50800" bIns="50800" anchor="ctr">
            <a:spAutoFit/>
          </a:bodyPr>
          <a:lstStyle/>
          <a:p>
            <a:pPr algn="l">
              <a:defRPr sz="10000" b="1">
                <a:solidFill>
                  <a:srgbClr val="FFFFFF"/>
                </a:solidFill>
              </a:defRPr>
            </a:pPr>
            <a:r>
              <a:rPr lang="en-US" altLang="zh-CN">
                <a:sym typeface="+mn-ea"/>
              </a:rPr>
              <a:t>Zeitgeist</a:t>
            </a:r>
            <a:endParaRPr lang="en-US" altLang="zh-CN">
              <a:sym typeface="+mn-ea"/>
            </a:endParaRPr>
          </a:p>
        </p:txBody>
      </p:sp>
      <p:sp>
        <p:nvSpPr>
          <p:cNvPr id="121" name="Presentation Subtitle"/>
          <p:cNvSpPr txBox="1"/>
          <p:nvPr/>
        </p:nvSpPr>
        <p:spPr>
          <a:xfrm>
            <a:off x="1544373" y="5991225"/>
            <a:ext cx="8397772" cy="2594610"/>
          </a:xfrm>
          <a:prstGeom prst="rect">
            <a:avLst/>
          </a:prstGeom>
          <a:ln w="12700">
            <a:miter lim="400000"/>
          </a:ln>
        </p:spPr>
        <p:txBody>
          <a:bodyPr wrap="square" lIns="50800" tIns="50800" rIns="50800" bIns="50800" anchor="ctr">
            <a:spAutoFit/>
          </a:bodyPr>
          <a:lstStyle>
            <a:lvl1pPr algn="l">
              <a:defRPr sz="4000" b="1">
                <a:solidFill>
                  <a:srgbClr val="FFFFFF"/>
                </a:solidFill>
              </a:defRPr>
            </a:lvl1pPr>
          </a:lstStyle>
          <a:p>
            <a:r>
              <a:rPr lang="en-US" sz="5400">
                <a:sym typeface="+mn-ea"/>
              </a:rPr>
              <a:t>A</a:t>
            </a:r>
            <a:r>
              <a:rPr sz="5400">
                <a:sym typeface="+mn-ea"/>
              </a:rPr>
              <a:t>n evolving blockchain for prediction markets and futarchy</a:t>
            </a:r>
            <a:endParaRPr lang="zh-CN" altLang="en-US" sz="5400">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Изображение" descr="Изображение"/>
          <p:cNvPicPr>
            <a:picLocks noChangeAspect="1"/>
          </p:cNvPicPr>
          <p:nvPr/>
        </p:nvPicPr>
        <p:blipFill>
          <a:blip r:embed="rId1"/>
          <a:srcRect l="18732"/>
          <a:stretch>
            <a:fillRect/>
          </a:stretch>
        </p:blipFill>
        <p:spPr>
          <a:xfrm>
            <a:off x="27188" y="0"/>
            <a:ext cx="10393162" cy="13716001"/>
          </a:xfrm>
          <a:prstGeom prst="rect">
            <a:avLst/>
          </a:prstGeom>
          <a:ln w="12700">
            <a:miter lim="400000"/>
            <a:headEnd/>
            <a:tailEnd/>
          </a:ln>
        </p:spPr>
      </p:pic>
      <p:pic>
        <p:nvPicPr>
          <p:cNvPr id="155"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pic>
        <p:nvPicPr>
          <p:cNvPr id="156" name="Изображение" descr="Изображение"/>
          <p:cNvPicPr>
            <a:picLocks noChangeAspect="1"/>
          </p:cNvPicPr>
          <p:nvPr/>
        </p:nvPicPr>
        <p:blipFill>
          <a:blip r:embed="rId3"/>
          <a:srcRect l="3607"/>
          <a:stretch>
            <a:fillRect/>
          </a:stretch>
        </p:blipFill>
        <p:spPr>
          <a:xfrm>
            <a:off x="959901" y="3714990"/>
            <a:ext cx="11810791" cy="7897616"/>
          </a:xfrm>
          <a:prstGeom prst="rect">
            <a:avLst/>
          </a:prstGeom>
          <a:ln w="12700">
            <a:miter lim="400000"/>
            <a:headEnd/>
            <a:tailEnd/>
          </a:ln>
        </p:spPr>
      </p:pic>
      <p:sp>
        <p:nvSpPr>
          <p:cNvPr id="157" name="Zeitgeist is an evolving blockchain for prediction markets and futarchy"/>
          <p:cNvSpPr txBox="1"/>
          <p:nvPr/>
        </p:nvSpPr>
        <p:spPr>
          <a:xfrm>
            <a:off x="11350678" y="495935"/>
            <a:ext cx="10926754" cy="932180"/>
          </a:xfrm>
          <a:prstGeom prst="rect">
            <a:avLst/>
          </a:prstGeom>
          <a:ln w="12700">
            <a:miter lim="400000"/>
          </a:ln>
        </p:spPr>
        <p:txBody>
          <a:bodyPr lIns="50800" tIns="50800" rIns="50800" bIns="50800" anchor="ctr">
            <a:spAutoFit/>
          </a:bodyPr>
          <a:lstStyle>
            <a:lvl1pPr algn="l">
              <a:defRPr sz="6000" b="1">
                <a:solidFill>
                  <a:srgbClr val="FFFFFF"/>
                </a:solidFill>
              </a:defRPr>
            </a:lvl1pPr>
          </a:lstStyle>
          <a:p>
            <a:r>
              <a:rPr lang="en-US" altLang="zh-CN" sz="5400">
                <a:latin typeface="微软雅黑" panose="020B0503020204020204" charset="-122"/>
                <a:ea typeface="微软雅黑" panose="020B0503020204020204" charset="-122"/>
              </a:rPr>
              <a:t>Prediction Markets</a:t>
            </a:r>
            <a:endParaRPr lang="en-US" altLang="zh-CN" sz="5400">
              <a:latin typeface="微软雅黑" panose="020B0503020204020204" charset="-122"/>
              <a:ea typeface="微软雅黑" panose="020B0503020204020204" charset="-122"/>
            </a:endParaRPr>
          </a:p>
        </p:txBody>
      </p:sp>
      <p:sp>
        <p:nvSpPr>
          <p:cNvPr id="158" name="Built on Substrate, Ready for Polkadot"/>
          <p:cNvSpPr txBox="1"/>
          <p:nvPr/>
        </p:nvSpPr>
        <p:spPr>
          <a:xfrm>
            <a:off x="11285855" y="3356293"/>
            <a:ext cx="12043410" cy="6744335"/>
          </a:xfrm>
          <a:prstGeom prst="rect">
            <a:avLst/>
          </a:prstGeom>
          <a:ln w="12700">
            <a:miter lim="400000"/>
          </a:ln>
        </p:spPr>
        <p:txBody>
          <a:bodyPr wrap="square" lIns="50800" tIns="50800" rIns="50800" bIns="50800" anchor="ctr">
            <a:spAutoFit/>
          </a:bodyPr>
          <a:lstStyle>
            <a:lvl1pPr algn="l">
              <a:defRPr sz="3500" b="1">
                <a:solidFill>
                  <a:srgbClr val="B5C1CA"/>
                </a:solidFill>
              </a:defRPr>
            </a:lvl1pPr>
          </a:lstStyle>
          <a:p>
            <a:pPr marL="457200" indent="-457200">
              <a:lnSpc>
                <a:spcPct val="120000"/>
              </a:lnSpc>
              <a:buFont typeface="Arial" panose="020B0604020202020204" pitchFamily="34" charset="0"/>
              <a:buChar char="•"/>
            </a:pPr>
            <a:r>
              <a:rPr lang="en-US" sz="3600">
                <a:latin typeface="微软雅黑" panose="020B0503020204020204" charset="-122"/>
                <a:ea typeface="微软雅黑" panose="020B0503020204020204" charset="-122"/>
                <a:cs typeface="微软雅黑" panose="020B0503020204020204" charset="-122"/>
              </a:rPr>
              <a:t>Markets that trade the outcomes of future events</a:t>
            </a:r>
            <a:endParaRPr lang="en-US" sz="3600">
              <a:latin typeface="微软雅黑" panose="020B0503020204020204" charset="-122"/>
              <a:ea typeface="微软雅黑" panose="020B0503020204020204" charset="-122"/>
              <a:cs typeface="微软雅黑" panose="020B0503020204020204" charset="-122"/>
            </a:endParaRPr>
          </a:p>
          <a:p>
            <a:pPr marL="457200" indent="-457200">
              <a:lnSpc>
                <a:spcPct val="120000"/>
              </a:lnSpc>
              <a:buFont typeface="Arial" panose="020B0604020202020204" pitchFamily="34" charset="0"/>
              <a:buChar char="•"/>
            </a:pPr>
            <a:endParaRPr lang="zh-CN" altLang="en-US" sz="3600">
              <a:latin typeface="微软雅黑" panose="020B0503020204020204" charset="-122"/>
              <a:ea typeface="微软雅黑" panose="020B0503020204020204" charset="-122"/>
              <a:cs typeface="微软雅黑" panose="020B0503020204020204" charset="-122"/>
            </a:endParaRPr>
          </a:p>
          <a:p>
            <a:pPr marL="457200" indent="-457200">
              <a:lnSpc>
                <a:spcPct val="120000"/>
              </a:lnSpc>
              <a:buFont typeface="Arial" panose="020B0604020202020204" pitchFamily="34" charset="0"/>
              <a:buChar char="•"/>
            </a:pPr>
            <a:r>
              <a:rPr lang="en-US" altLang="zh-CN" sz="3600">
                <a:latin typeface="微软雅黑" panose="020B0503020204020204" charset="-122"/>
                <a:ea typeface="微软雅黑" panose="020B0503020204020204" charset="-122"/>
                <a:cs typeface="微软雅黑" panose="020B0503020204020204" charset="-122"/>
              </a:rPr>
              <a:t>They are infomation aggregation mahchines, the demonstrate the collective wisdom of participants</a:t>
            </a:r>
            <a:endParaRPr lang="en-US" altLang="zh-CN" sz="3600">
              <a:latin typeface="微软雅黑" panose="020B0503020204020204" charset="-122"/>
              <a:ea typeface="微软雅黑" panose="020B0503020204020204" charset="-122"/>
              <a:cs typeface="微软雅黑" panose="020B0503020204020204" charset="-122"/>
            </a:endParaRPr>
          </a:p>
          <a:p>
            <a:pPr marL="457200" indent="-457200">
              <a:lnSpc>
                <a:spcPct val="120000"/>
              </a:lnSpc>
              <a:buFont typeface="Arial" panose="020B0604020202020204" pitchFamily="34" charset="0"/>
              <a:buChar char="•"/>
            </a:pPr>
            <a:endParaRPr lang="en-US" altLang="zh-CN" sz="3600">
              <a:latin typeface="微软雅黑" panose="020B0503020204020204" charset="-122"/>
              <a:ea typeface="微软雅黑" panose="020B0503020204020204" charset="-122"/>
              <a:cs typeface="微软雅黑" panose="020B0503020204020204" charset="-122"/>
            </a:endParaRPr>
          </a:p>
          <a:p>
            <a:pPr marL="457200" indent="-457200">
              <a:lnSpc>
                <a:spcPct val="120000"/>
              </a:lnSpc>
              <a:buFont typeface="Arial" panose="020B0604020202020204" pitchFamily="34" charset="0"/>
              <a:buChar char="•"/>
            </a:pPr>
            <a:r>
              <a:rPr lang="en-US" altLang="zh-CN" sz="3600">
                <a:latin typeface="微软雅黑" panose="020B0503020204020204" charset="-122"/>
                <a:ea typeface="微软雅黑" panose="020B0503020204020204" charset="-122"/>
                <a:cs typeface="微软雅黑" panose="020B0503020204020204" charset="-122"/>
              </a:rPr>
              <a:t>They provide incentive for information to emerge</a:t>
            </a:r>
            <a:endParaRPr lang="en-US" altLang="zh-CN" sz="3600">
              <a:latin typeface="微软雅黑" panose="020B0503020204020204" charset="-122"/>
              <a:ea typeface="微软雅黑" panose="020B0503020204020204" charset="-122"/>
              <a:cs typeface="微软雅黑" panose="020B0503020204020204" charset="-122"/>
            </a:endParaRPr>
          </a:p>
          <a:p>
            <a:pPr marL="457200" indent="-457200">
              <a:lnSpc>
                <a:spcPct val="120000"/>
              </a:lnSpc>
              <a:buFont typeface="Arial" panose="020B0604020202020204" pitchFamily="34" charset="0"/>
              <a:buChar char="•"/>
            </a:pPr>
            <a:endParaRPr lang="en-US" altLang="zh-CN" sz="3600">
              <a:latin typeface="微软雅黑" panose="020B0503020204020204" charset="-122"/>
              <a:ea typeface="微软雅黑" panose="020B0503020204020204" charset="-122"/>
              <a:cs typeface="微软雅黑" panose="020B0503020204020204" charset="-122"/>
            </a:endParaRPr>
          </a:p>
          <a:p>
            <a:pPr marL="457200" indent="-457200">
              <a:lnSpc>
                <a:spcPct val="120000"/>
              </a:lnSpc>
              <a:buFont typeface="Arial" panose="020B0604020202020204" pitchFamily="34" charset="0"/>
              <a:buChar char="•"/>
            </a:pPr>
            <a:r>
              <a:rPr lang="en-US" altLang="zh-CN" sz="3600">
                <a:latin typeface="微软雅黑" panose="020B0503020204020204" charset="-122"/>
                <a:ea typeface="微软雅黑" panose="020B0503020204020204" charset="-122"/>
                <a:cs typeface="微软雅黑" panose="020B0503020204020204" charset="-122"/>
              </a:rPr>
              <a:t>Quick to adapt to new information, hard to manipulate</a:t>
            </a:r>
            <a:endParaRPr lang="en-US" altLang="zh-CN" sz="360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7" name="Изображение" descr="Изображение"/>
          <p:cNvPicPr>
            <a:picLocks noChangeAspect="1"/>
          </p:cNvPicPr>
          <p:nvPr/>
        </p:nvPicPr>
        <p:blipFill>
          <a:blip r:embed="rId1"/>
          <a:stretch>
            <a:fillRect/>
          </a:stretch>
        </p:blipFill>
        <p:spPr>
          <a:xfrm>
            <a:off x="-1" y="4428"/>
            <a:ext cx="24384001" cy="5223544"/>
          </a:xfrm>
          <a:prstGeom prst="rect">
            <a:avLst/>
          </a:prstGeom>
          <a:ln w="12700">
            <a:miter lim="400000"/>
            <a:headEnd/>
            <a:tailEnd/>
          </a:ln>
        </p:spPr>
      </p:pic>
      <p:pic>
        <p:nvPicPr>
          <p:cNvPr id="228"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sp>
        <p:nvSpPr>
          <p:cNvPr id="157" name="Zeitgeist is an evolving blockchain for prediction markets and futarchy"/>
          <p:cNvSpPr txBox="1"/>
          <p:nvPr/>
        </p:nvSpPr>
        <p:spPr>
          <a:xfrm>
            <a:off x="11350678" y="495935"/>
            <a:ext cx="10926754" cy="932180"/>
          </a:xfrm>
          <a:prstGeom prst="rect">
            <a:avLst/>
          </a:prstGeom>
          <a:ln w="12700">
            <a:miter lim="400000"/>
          </a:ln>
        </p:spPr>
        <p:txBody>
          <a:bodyPr lIns="50800" tIns="50800" rIns="50800" bIns="50800" anchor="ctr">
            <a:spAutoFit/>
          </a:bodyPr>
          <a:lstStyle>
            <a:lvl1pPr algn="l">
              <a:defRPr sz="6000" b="1">
                <a:solidFill>
                  <a:srgbClr val="FFFFFF"/>
                </a:solidFill>
              </a:defRPr>
            </a:lvl1pPr>
          </a:lstStyle>
          <a:p>
            <a:r>
              <a:rPr lang="en-US" altLang="zh-CN" sz="5400">
                <a:latin typeface="微软雅黑" panose="020B0503020204020204" charset="-122"/>
                <a:ea typeface="微软雅黑" panose="020B0503020204020204" charset="-122"/>
              </a:rPr>
              <a:t>Prediction Markets</a:t>
            </a:r>
            <a:endParaRPr lang="en-US" altLang="zh-CN" sz="5400">
              <a:latin typeface="微软雅黑" panose="020B0503020204020204" charset="-122"/>
              <a:ea typeface="微软雅黑" panose="020B0503020204020204" charset="-122"/>
            </a:endParaRPr>
          </a:p>
        </p:txBody>
      </p:sp>
      <p:sp>
        <p:nvSpPr>
          <p:cNvPr id="3" name="Text Box 2"/>
          <p:cNvSpPr txBox="1"/>
          <p:nvPr/>
        </p:nvSpPr>
        <p:spPr>
          <a:xfrm>
            <a:off x="1247775" y="2789238"/>
            <a:ext cx="16080740" cy="29940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ctr" forceAA="0" upright="0">
            <a:spAutoFit/>
          </a:bodyPr>
          <a:p>
            <a:pPr marL="0" marR="0" indent="0" algn="l" defTabSz="2438400" rtl="0" fontAlgn="auto" latinLnBrk="0" hangingPunct="0">
              <a:lnSpc>
                <a:spcPct val="120000"/>
              </a:lnSpc>
              <a:spcBef>
                <a:spcPts val="0"/>
              </a:spcBef>
              <a:spcAft>
                <a:spcPts val="0"/>
              </a:spcAft>
              <a:buClrTx/>
              <a:buSzTx/>
              <a:buFontTx/>
              <a:buNone/>
            </a:pPr>
            <a:r>
              <a:rPr kumimoji="0" lang="en-US"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1. </a:t>
            </a:r>
            <a:r>
              <a:rPr kumimoji="0" lang="en-US" altLang="zh-CN"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Binary Markets</a:t>
            </a:r>
            <a:endParaRPr kumimoji="0" lang="zh-CN" altLang="en-US"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endParaRPr>
          </a:p>
          <a:p>
            <a:pPr marL="0" marR="0" indent="0" algn="l" defTabSz="2438400" rtl="0" fontAlgn="auto" latinLnBrk="0" hangingPunct="0">
              <a:lnSpc>
                <a:spcPct val="120000"/>
              </a:lnSpc>
              <a:spcBef>
                <a:spcPts val="0"/>
              </a:spcBef>
              <a:spcAft>
                <a:spcPts val="0"/>
              </a:spcAft>
              <a:buClrTx/>
              <a:buSzTx/>
              <a:buFontTx/>
              <a:buNone/>
            </a:pPr>
            <a:endParaRPr kumimoji="0" lang="en-US" i="0" u="none" strike="noStrike" cap="none" spc="0" normalizeH="0" baseline="0">
              <a:ln>
                <a:noFill/>
              </a:ln>
              <a:solidFill>
                <a:schemeClr val="bg1"/>
              </a:solidFill>
              <a:effectLst/>
              <a:uFillTx/>
              <a:latin typeface="+mn-lt"/>
              <a:ea typeface="+mn-ea"/>
              <a:cs typeface="+mn-cs"/>
              <a:sym typeface="Helvetica Neue"/>
            </a:endParaRPr>
          </a:p>
          <a:p>
            <a:pPr algn="just">
              <a:spcAft>
                <a:spcPts val="1200"/>
              </a:spcAft>
            </a:pPr>
            <a:r>
              <a:rPr lang="en-US" altLang="zh-CN" sz="3200" b="1">
                <a:solidFill>
                  <a:schemeClr val="tx1">
                    <a:lumMod val="65000"/>
                    <a:lumOff val="35000"/>
                  </a:schemeClr>
                </a:solidFill>
                <a:ea typeface="宋体" panose="02010600030101010101" pitchFamily="2" charset="-122"/>
                <a:sym typeface="+mn-ea"/>
              </a:rPr>
              <a:t>  </a:t>
            </a:r>
            <a:r>
              <a:rPr lang="en-US" altLang="zh-CN" sz="3200" b="1">
                <a:solidFill>
                  <a:schemeClr val="bg1"/>
                </a:solidFill>
                <a:ea typeface="宋体" panose="02010600030101010101" pitchFamily="2" charset="-122"/>
                <a:sym typeface="+mn-ea"/>
              </a:rPr>
              <a:t>T</a:t>
            </a:r>
            <a:r>
              <a:rPr lang="zh-CN" altLang="en-US" sz="3200" b="1">
                <a:solidFill>
                  <a:schemeClr val="bg1"/>
                </a:solidFill>
                <a:ea typeface="宋体" panose="02010600030101010101" pitchFamily="2" charset="-122"/>
                <a:sym typeface="+mn-ea"/>
              </a:rPr>
              <a:t>here are only two possible</a:t>
            </a:r>
            <a:r>
              <a:rPr lang="en-US" altLang="zh-CN" sz="3200" b="1">
                <a:solidFill>
                  <a:schemeClr val="bg1"/>
                </a:solidFill>
                <a:ea typeface="宋体" panose="02010600030101010101" pitchFamily="2" charset="-122"/>
                <a:sym typeface="+mn-ea"/>
              </a:rPr>
              <a:t> outcomes in a</a:t>
            </a:r>
            <a:r>
              <a:rPr lang="zh-CN" altLang="en-US" sz="3200" b="1">
                <a:solidFill>
                  <a:schemeClr val="bg1"/>
                </a:solidFill>
                <a:ea typeface="宋体" panose="02010600030101010101" pitchFamily="2" charset="-122"/>
                <a:sym typeface="+mn-ea"/>
              </a:rPr>
              <a:t> prediction market.</a:t>
            </a:r>
            <a:endParaRPr lang="zh-CN" altLang="en-US" sz="3200" b="1">
              <a:solidFill>
                <a:schemeClr val="bg1"/>
              </a:solidFill>
              <a:ea typeface="宋体" panose="02010600030101010101" pitchFamily="2" charset="-122"/>
              <a:sym typeface="+mn-ea"/>
            </a:endParaRPr>
          </a:p>
          <a:p>
            <a:pPr algn="just">
              <a:spcAft>
                <a:spcPts val="1200"/>
              </a:spcAft>
            </a:pPr>
            <a:endParaRPr lang="zh-CN" altLang="en-US" sz="3200" noProof="1">
              <a:solidFill>
                <a:schemeClr val="tx1">
                  <a:lumMod val="65000"/>
                  <a:lumOff val="35000"/>
                </a:schemeClr>
              </a:solidFill>
              <a:ea typeface="宋体" panose="02010600030101010101" pitchFamily="2" charset="-122"/>
            </a:endParaRPr>
          </a:p>
          <a:p>
            <a:pPr algn="just">
              <a:spcAft>
                <a:spcPts val="1200"/>
              </a:spcAft>
            </a:pPr>
            <a:r>
              <a:rPr lang="en-US" altLang="zh-CN" sz="3200">
                <a:solidFill>
                  <a:schemeClr val="tx1">
                    <a:lumMod val="65000"/>
                    <a:lumOff val="35000"/>
                  </a:schemeClr>
                </a:solidFill>
                <a:ea typeface="宋体" panose="02010600030101010101" pitchFamily="2" charset="-122"/>
                <a:sym typeface="+mn-ea"/>
              </a:rPr>
              <a:t>  </a:t>
            </a:r>
            <a:r>
              <a:rPr lang="zh-CN" altLang="en-US" sz="3200">
                <a:solidFill>
                  <a:schemeClr val="bg1"/>
                </a:solidFill>
                <a:ea typeface="宋体" panose="02010600030101010101" pitchFamily="2" charset="-122"/>
                <a:sym typeface="+mn-ea"/>
              </a:rPr>
              <a:t>Will Joe Biden win the President of the United States?</a:t>
            </a:r>
            <a:r>
              <a:rPr lang="en-US" altLang="zh-CN" sz="3200">
                <a:solidFill>
                  <a:schemeClr val="bg1"/>
                </a:solidFill>
                <a:ea typeface="宋体" panose="02010600030101010101" pitchFamily="2" charset="-122"/>
                <a:sym typeface="+mn-ea"/>
              </a:rPr>
              <a:t>		</a:t>
            </a:r>
            <a:r>
              <a:rPr lang="en-US" altLang="zh-CN" sz="3200">
                <a:solidFill>
                  <a:srgbClr val="FF0000"/>
                </a:solidFill>
                <a:ea typeface="宋体" panose="02010600030101010101" pitchFamily="2" charset="-122"/>
                <a:sym typeface="+mn-ea"/>
              </a:rPr>
              <a:t>Yes/No</a:t>
            </a:r>
            <a:endParaRPr lang="en-US" altLang="zh-CN" sz="3200">
              <a:solidFill>
                <a:srgbClr val="FF0000"/>
              </a:solidFill>
              <a:ea typeface="宋体" panose="02010600030101010101" pitchFamily="2" charset="-122"/>
              <a:sym typeface="+mn-ea"/>
            </a:endParaRPr>
          </a:p>
        </p:txBody>
      </p:sp>
      <p:sp>
        <p:nvSpPr>
          <p:cNvPr id="2" name="Text Box 2"/>
          <p:cNvSpPr txBox="1"/>
          <p:nvPr/>
        </p:nvSpPr>
        <p:spPr>
          <a:xfrm>
            <a:off x="1231265" y="6647498"/>
            <a:ext cx="20075525" cy="29940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ctr" forceAA="0" upright="0">
            <a:spAutoFit/>
          </a:bodyPr>
          <a:p>
            <a:pPr marL="0" marR="0" indent="0" algn="l" defTabSz="2438400" rtl="0" fontAlgn="auto" latinLnBrk="0" hangingPunct="0">
              <a:lnSpc>
                <a:spcPct val="120000"/>
              </a:lnSpc>
              <a:spcBef>
                <a:spcPts val="0"/>
              </a:spcBef>
              <a:spcAft>
                <a:spcPts val="0"/>
              </a:spcAft>
              <a:buClrTx/>
              <a:buSzTx/>
              <a:buFontTx/>
              <a:buNone/>
            </a:pPr>
            <a:r>
              <a:rPr kumimoji="0" lang="en-US"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2. </a:t>
            </a:r>
            <a:r>
              <a:rPr kumimoji="0" lang="en-US" altLang="zh-CN"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Scalar Markets</a:t>
            </a:r>
            <a:endParaRPr kumimoji="0" lang="zh-CN" altLang="en-US"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endParaRPr>
          </a:p>
          <a:p>
            <a:pPr marL="0" marR="0" indent="0" algn="l" defTabSz="2438400" rtl="0" fontAlgn="auto" latinLnBrk="0" hangingPunct="0">
              <a:lnSpc>
                <a:spcPct val="120000"/>
              </a:lnSpc>
              <a:spcBef>
                <a:spcPts val="0"/>
              </a:spcBef>
              <a:spcAft>
                <a:spcPts val="0"/>
              </a:spcAft>
              <a:buClrTx/>
              <a:buSzTx/>
              <a:buFontTx/>
              <a:buNone/>
            </a:pPr>
            <a:endParaRPr kumimoji="0" lang="en-US" i="0" u="none" strike="noStrike" cap="none" spc="0" normalizeH="0" baseline="0">
              <a:ln>
                <a:noFill/>
              </a:ln>
              <a:solidFill>
                <a:schemeClr val="bg1"/>
              </a:solidFill>
              <a:effectLst/>
              <a:uFillTx/>
              <a:latin typeface="+mn-lt"/>
              <a:ea typeface="+mn-ea"/>
              <a:cs typeface="+mn-cs"/>
              <a:sym typeface="Helvetica Neue"/>
            </a:endParaRPr>
          </a:p>
          <a:p>
            <a:pPr algn="just">
              <a:spcAft>
                <a:spcPts val="1200"/>
              </a:spcAft>
            </a:pPr>
            <a:r>
              <a:rPr lang="en-US" altLang="zh-CN" sz="3200" b="1">
                <a:solidFill>
                  <a:schemeClr val="tx1">
                    <a:lumMod val="65000"/>
                    <a:lumOff val="35000"/>
                  </a:schemeClr>
                </a:solidFill>
                <a:ea typeface="宋体" panose="02010600030101010101" pitchFamily="2" charset="-122"/>
                <a:sym typeface="+mn-ea"/>
              </a:rPr>
              <a:t>  </a:t>
            </a:r>
            <a:r>
              <a:rPr lang="zh-CN" altLang="en-US" sz="3200" b="1">
                <a:solidFill>
                  <a:schemeClr val="bg1"/>
                </a:solidFill>
                <a:ea typeface="宋体" panose="02010600030101010101" pitchFamily="2" charset="-122"/>
                <a:sym typeface="+mn-ea"/>
              </a:rPr>
              <a:t>The result</a:t>
            </a:r>
            <a:r>
              <a:rPr lang="en-US" altLang="zh-CN" sz="3200" b="1">
                <a:solidFill>
                  <a:schemeClr val="bg1"/>
                </a:solidFill>
                <a:ea typeface="宋体" panose="02010600030101010101" pitchFamily="2" charset="-122"/>
                <a:sym typeface="+mn-ea"/>
              </a:rPr>
              <a:t> </a:t>
            </a:r>
            <a:r>
              <a:rPr lang="zh-CN" altLang="en-US" sz="3200" b="1">
                <a:solidFill>
                  <a:schemeClr val="bg1"/>
                </a:solidFill>
                <a:ea typeface="宋体" panose="02010600030101010101" pitchFamily="2" charset="-122"/>
                <a:sym typeface="+mn-ea"/>
              </a:rPr>
              <a:t>of</a:t>
            </a:r>
            <a:r>
              <a:rPr lang="en-US" altLang="zh-CN" sz="3200" b="1">
                <a:solidFill>
                  <a:schemeClr val="bg1"/>
                </a:solidFill>
                <a:ea typeface="宋体" panose="02010600030101010101" pitchFamily="2" charset="-122"/>
                <a:sym typeface="+mn-ea"/>
              </a:rPr>
              <a:t> </a:t>
            </a:r>
            <a:r>
              <a:rPr lang="zh-CN" altLang="en-US" sz="3200" b="1">
                <a:solidFill>
                  <a:schemeClr val="bg1"/>
                </a:solidFill>
                <a:ea typeface="宋体" panose="02010600030101010101" pitchFamily="2" charset="-122"/>
                <a:sym typeface="+mn-ea"/>
              </a:rPr>
              <a:t>predicti</a:t>
            </a:r>
            <a:r>
              <a:rPr lang="en-US" altLang="zh-CN" sz="3200" b="1">
                <a:solidFill>
                  <a:schemeClr val="bg1"/>
                </a:solidFill>
                <a:ea typeface="宋体" panose="02010600030101010101" pitchFamily="2" charset="-122"/>
                <a:sym typeface="+mn-ea"/>
              </a:rPr>
              <a:t>on</a:t>
            </a:r>
            <a:r>
              <a:rPr lang="zh-CN" altLang="en-US" sz="3200" b="1">
                <a:solidFill>
                  <a:schemeClr val="bg1"/>
                </a:solidFill>
                <a:ea typeface="宋体" panose="02010600030101010101" pitchFamily="2" charset="-122"/>
                <a:sym typeface="+mn-ea"/>
              </a:rPr>
              <a:t> market</a:t>
            </a:r>
            <a:r>
              <a:rPr lang="en-US" altLang="zh-CN" sz="3200" b="1">
                <a:solidFill>
                  <a:schemeClr val="bg1"/>
                </a:solidFill>
                <a:ea typeface="宋体" panose="02010600030101010101" pitchFamily="2" charset="-122"/>
                <a:sym typeface="+mn-ea"/>
              </a:rPr>
              <a:t> </a:t>
            </a:r>
            <a:r>
              <a:rPr lang="zh-CN" altLang="en-US" sz="3200" b="1">
                <a:solidFill>
                  <a:schemeClr val="bg1"/>
                </a:solidFill>
                <a:ea typeface="宋体" panose="02010600030101010101" pitchFamily="2" charset="-122"/>
                <a:sym typeface="+mn-ea"/>
              </a:rPr>
              <a:t>is a</a:t>
            </a:r>
            <a:r>
              <a:rPr lang="zh-CN" altLang="en-US" sz="3200" b="1">
                <a:solidFill>
                  <a:schemeClr val="bg1"/>
                </a:solidFill>
                <a:ea typeface="宋体" panose="02010600030101010101" pitchFamily="2" charset="-122"/>
                <a:sym typeface="+mn-ea"/>
              </a:rPr>
              <a:t> specific values.</a:t>
            </a:r>
            <a:endParaRPr lang="zh-CN" altLang="en-US" sz="3200" b="1">
              <a:solidFill>
                <a:schemeClr val="bg1"/>
              </a:solidFill>
              <a:ea typeface="宋体" panose="02010600030101010101" pitchFamily="2" charset="-122"/>
              <a:sym typeface="+mn-ea"/>
            </a:endParaRPr>
          </a:p>
          <a:p>
            <a:pPr algn="just">
              <a:spcAft>
                <a:spcPts val="1200"/>
              </a:spcAft>
            </a:pPr>
            <a:endParaRPr lang="zh-CN" altLang="en-US" sz="3200" b="1" noProof="1">
              <a:solidFill>
                <a:schemeClr val="bg1"/>
              </a:solidFill>
              <a:ea typeface="宋体" panose="02010600030101010101" pitchFamily="2" charset="-122"/>
            </a:endParaRPr>
          </a:p>
          <a:p>
            <a:pPr algn="just">
              <a:spcAft>
                <a:spcPts val="1200"/>
              </a:spcAft>
            </a:pPr>
            <a:r>
              <a:rPr lang="en-US" altLang="zh-CN" sz="3200">
                <a:solidFill>
                  <a:schemeClr val="bg1"/>
                </a:solidFill>
                <a:ea typeface="宋体" panose="02010600030101010101" pitchFamily="2" charset="-122"/>
                <a:sym typeface="+mn-ea"/>
              </a:rPr>
              <a:t>  </a:t>
            </a:r>
            <a:r>
              <a:rPr sz="3200">
                <a:solidFill>
                  <a:schemeClr val="bg1"/>
                </a:solidFill>
                <a:ea typeface="宋体" panose="02010600030101010101" pitchFamily="2" charset="-122"/>
                <a:sym typeface="+mn-ea"/>
              </a:rPr>
              <a:t>The total amount of precipitation in a place in July 2021</a:t>
            </a:r>
            <a:r>
              <a:rPr lang="en-US" sz="3200">
                <a:solidFill>
                  <a:schemeClr val="bg1"/>
                </a:solidFill>
                <a:ea typeface="宋体" panose="02010600030101010101" pitchFamily="2" charset="-122"/>
                <a:sym typeface="+mn-ea"/>
              </a:rPr>
              <a:t>		 </a:t>
            </a:r>
            <a:r>
              <a:rPr lang="en-US" altLang="zh-CN" sz="3200">
                <a:solidFill>
                  <a:srgbClr val="FF0000"/>
                </a:solidFill>
                <a:ea typeface="宋体" panose="02010600030101010101" pitchFamily="2" charset="-122"/>
                <a:sym typeface="+mn-ea"/>
              </a:rPr>
              <a:t>xx millimeter</a:t>
            </a:r>
            <a:endParaRPr lang="en-US" altLang="zh-CN" sz="3200">
              <a:solidFill>
                <a:srgbClr val="FF0000"/>
              </a:solidFill>
              <a:ea typeface="宋体" panose="02010600030101010101" pitchFamily="2" charset="-122"/>
              <a:sym typeface="+mn-ea"/>
            </a:endParaRPr>
          </a:p>
        </p:txBody>
      </p:sp>
      <p:sp>
        <p:nvSpPr>
          <p:cNvPr id="4" name="Text Box 2"/>
          <p:cNvSpPr txBox="1"/>
          <p:nvPr/>
        </p:nvSpPr>
        <p:spPr>
          <a:xfrm>
            <a:off x="1231265" y="10056178"/>
            <a:ext cx="20812760" cy="364045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ctr" forceAA="0" upright="0">
            <a:spAutoFit/>
          </a:bodyPr>
          <a:p>
            <a:pPr marL="0" marR="0" indent="0" algn="l" defTabSz="2438400" rtl="0" fontAlgn="auto" latinLnBrk="0" hangingPunct="0">
              <a:lnSpc>
                <a:spcPct val="120000"/>
              </a:lnSpc>
              <a:spcBef>
                <a:spcPts val="0"/>
              </a:spcBef>
              <a:spcAft>
                <a:spcPts val="0"/>
              </a:spcAft>
              <a:buClrTx/>
              <a:buSzTx/>
              <a:buFontTx/>
              <a:buNone/>
            </a:pPr>
            <a:r>
              <a:rPr kumimoji="0" lang="en-US"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3. </a:t>
            </a:r>
            <a:r>
              <a:rPr kumimoji="0" lang="en-US" altLang="zh-CN"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Combinatorial Market</a:t>
            </a:r>
            <a:r>
              <a:rPr kumimoji="0" lang="en-US" altLang="zh-CN"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s</a:t>
            </a:r>
            <a:endParaRPr kumimoji="0" lang="en-US" altLang="zh-CN" sz="3600" b="1"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endParaRPr>
          </a:p>
          <a:p>
            <a:pPr marL="0" marR="0" indent="0" algn="l" defTabSz="2438400" rtl="0" fontAlgn="auto" latinLnBrk="0" hangingPunct="0">
              <a:lnSpc>
                <a:spcPct val="120000"/>
              </a:lnSpc>
              <a:spcBef>
                <a:spcPts val="0"/>
              </a:spcBef>
              <a:spcAft>
                <a:spcPts val="0"/>
              </a:spcAft>
              <a:buClrTx/>
              <a:buSzTx/>
              <a:buFontTx/>
              <a:buNone/>
            </a:pPr>
            <a:endParaRPr kumimoji="0" lang="en-US" i="0" u="none" strike="noStrike" cap="none" spc="0" normalizeH="0" baseline="0">
              <a:ln>
                <a:noFill/>
              </a:ln>
              <a:solidFill>
                <a:schemeClr val="bg1"/>
              </a:solidFill>
              <a:effectLst/>
              <a:uFillTx/>
              <a:latin typeface="+mn-lt"/>
              <a:ea typeface="+mn-ea"/>
              <a:cs typeface="+mn-cs"/>
              <a:sym typeface="Helvetica Neue"/>
            </a:endParaRPr>
          </a:p>
          <a:p>
            <a:pPr algn="just">
              <a:spcAft>
                <a:spcPts val="1200"/>
              </a:spcAft>
            </a:pPr>
            <a:r>
              <a:rPr lang="en-US" altLang="zh-CN" sz="3200" b="1">
                <a:solidFill>
                  <a:schemeClr val="tx1">
                    <a:lumMod val="65000"/>
                    <a:lumOff val="35000"/>
                  </a:schemeClr>
                </a:solidFill>
                <a:ea typeface="宋体" panose="02010600030101010101" pitchFamily="2" charset="-122"/>
                <a:sym typeface="+mn-ea"/>
              </a:rPr>
              <a:t>  </a:t>
            </a:r>
            <a:r>
              <a:rPr lang="zh-CN" altLang="en-US" sz="3200" b="1">
                <a:solidFill>
                  <a:schemeClr val="bg1"/>
                </a:solidFill>
                <a:ea typeface="宋体" panose="02010600030101010101" pitchFamily="2" charset="-122"/>
                <a:sym typeface="+mn-ea"/>
              </a:rPr>
              <a:t>Predictive markets where bets are made on combinations of outcomes.</a:t>
            </a:r>
            <a:endParaRPr lang="zh-CN" altLang="en-US" sz="3200" b="1">
              <a:solidFill>
                <a:schemeClr val="bg1"/>
              </a:solidFill>
              <a:ea typeface="宋体" panose="02010600030101010101" pitchFamily="2" charset="-122"/>
              <a:sym typeface="+mn-ea"/>
            </a:endParaRPr>
          </a:p>
          <a:p>
            <a:pPr algn="just">
              <a:spcAft>
                <a:spcPts val="1200"/>
              </a:spcAft>
            </a:pPr>
            <a:endParaRPr lang="zh-CN" altLang="en-US" sz="3200" b="1" noProof="1">
              <a:solidFill>
                <a:schemeClr val="bg1"/>
              </a:solidFill>
              <a:ea typeface="宋体" panose="02010600030101010101" pitchFamily="2" charset="-122"/>
            </a:endParaRPr>
          </a:p>
          <a:p>
            <a:pPr algn="just">
              <a:spcAft>
                <a:spcPts val="1200"/>
              </a:spcAft>
            </a:pPr>
            <a:r>
              <a:rPr lang="en-US" altLang="zh-CN" sz="3200">
                <a:solidFill>
                  <a:schemeClr val="bg1"/>
                </a:solidFill>
                <a:ea typeface="宋体" panose="02010600030101010101" pitchFamily="2" charset="-122"/>
                <a:sym typeface="+mn-ea"/>
              </a:rPr>
              <a:t>   </a:t>
            </a:r>
            <a:r>
              <a:rPr sz="3200">
                <a:solidFill>
                  <a:schemeClr val="bg1"/>
                </a:solidFill>
                <a:ea typeface="宋体" panose="02010600030101010101" pitchFamily="2" charset="-122"/>
                <a:sym typeface="+mn-ea"/>
              </a:rPr>
              <a:t>2021 NBA Championship</a:t>
            </a:r>
            <a:endParaRPr sz="3200">
              <a:solidFill>
                <a:schemeClr val="bg1"/>
              </a:solidFill>
              <a:ea typeface="宋体" panose="02010600030101010101" pitchFamily="2" charset="-122"/>
              <a:sym typeface="+mn-ea"/>
            </a:endParaRPr>
          </a:p>
          <a:p>
            <a:pPr algn="just">
              <a:spcAft>
                <a:spcPts val="1200"/>
              </a:spcAft>
            </a:pPr>
            <a:r>
              <a:rPr lang="en-US" altLang="zh-CN" sz="3200">
                <a:solidFill>
                  <a:schemeClr val="bg1"/>
                </a:solidFill>
                <a:ea typeface="宋体" panose="02010600030101010101" pitchFamily="2" charset="-122"/>
                <a:sym typeface="+mn-ea"/>
              </a:rPr>
              <a:t>	            </a:t>
            </a:r>
            <a:endParaRPr kumimoji="0" lang="zh-CN" altLang="en-US" sz="3200" i="0" u="none" strike="noStrike" cap="none" spc="0" normalizeH="0" baseline="0">
              <a:ln>
                <a:noFill/>
              </a:ln>
              <a:solidFill>
                <a:schemeClr val="bg1"/>
              </a:solidFill>
              <a:effectLst/>
              <a:uFillTx/>
              <a:latin typeface="+mn-lt"/>
              <a:ea typeface="宋体" panose="02010600030101010101" pitchFamily="2" charset="-122"/>
              <a:cs typeface="+mn-cs"/>
              <a:sym typeface="+mn-ea"/>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7" name="Изображение" descr="Изображение"/>
          <p:cNvPicPr>
            <a:picLocks noChangeAspect="1"/>
          </p:cNvPicPr>
          <p:nvPr/>
        </p:nvPicPr>
        <p:blipFill>
          <a:blip r:embed="rId1"/>
          <a:stretch>
            <a:fillRect/>
          </a:stretch>
        </p:blipFill>
        <p:spPr>
          <a:xfrm>
            <a:off x="-1" y="4428"/>
            <a:ext cx="24384001" cy="5223544"/>
          </a:xfrm>
          <a:prstGeom prst="rect">
            <a:avLst/>
          </a:prstGeom>
          <a:ln w="12700">
            <a:miter lim="400000"/>
            <a:headEnd/>
            <a:tailEnd/>
          </a:ln>
        </p:spPr>
      </p:pic>
      <p:pic>
        <p:nvPicPr>
          <p:cNvPr id="228"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sp>
        <p:nvSpPr>
          <p:cNvPr id="157" name="Zeitgeist is an evolving blockchain for prediction markets and futarchy"/>
          <p:cNvSpPr txBox="1"/>
          <p:nvPr/>
        </p:nvSpPr>
        <p:spPr>
          <a:xfrm>
            <a:off x="8043545" y="496253"/>
            <a:ext cx="15953740" cy="932180"/>
          </a:xfrm>
          <a:prstGeom prst="rect">
            <a:avLst/>
          </a:prstGeom>
          <a:ln w="12700">
            <a:miter lim="400000"/>
          </a:ln>
        </p:spPr>
        <p:txBody>
          <a:bodyPr wrap="square" lIns="50800" tIns="50800" rIns="50800" bIns="50800" anchor="ctr">
            <a:spAutoFit/>
          </a:bodyPr>
          <a:lstStyle>
            <a:lvl1pPr algn="l">
              <a:defRPr sz="6000" b="1">
                <a:solidFill>
                  <a:srgbClr val="FFFFFF"/>
                </a:solidFill>
              </a:defRPr>
            </a:lvl1pPr>
          </a:lstStyle>
          <a:p>
            <a:r>
              <a:rPr lang="en-US" altLang="zh-CN" sz="5400">
                <a:latin typeface="微软雅黑" panose="020B0503020204020204" charset="-122"/>
                <a:ea typeface="微软雅黑" panose="020B0503020204020204" charset="-122"/>
              </a:rPr>
              <a:t>T</a:t>
            </a:r>
            <a:r>
              <a:rPr lang="zh-CN" sz="5400">
                <a:latin typeface="微软雅黑" panose="020B0503020204020204" charset="-122"/>
                <a:ea typeface="微软雅黑" panose="020B0503020204020204" charset="-122"/>
              </a:rPr>
              <a:t>he past and prospects of </a:t>
            </a:r>
            <a:r>
              <a:rPr lang="en-US" altLang="zh-CN" sz="5400">
                <a:latin typeface="微软雅黑" panose="020B0503020204020204" charset="-122"/>
                <a:ea typeface="微软雅黑" panose="020B0503020204020204" charset="-122"/>
              </a:rPr>
              <a:t>prediction</a:t>
            </a:r>
            <a:r>
              <a:rPr lang="zh-CN" sz="5400">
                <a:latin typeface="微软雅黑" panose="020B0503020204020204" charset="-122"/>
                <a:ea typeface="微软雅黑" panose="020B0503020204020204" charset="-122"/>
              </a:rPr>
              <a:t> market</a:t>
            </a:r>
            <a:r>
              <a:rPr lang="en-US" altLang="zh-CN" sz="5400">
                <a:latin typeface="微软雅黑" panose="020B0503020204020204" charset="-122"/>
                <a:ea typeface="微软雅黑" panose="020B0503020204020204" charset="-122"/>
              </a:rPr>
              <a:t>s</a:t>
            </a:r>
            <a:endParaRPr lang="en-US" altLang="zh-CN" sz="5400">
              <a:latin typeface="微软雅黑" panose="020B0503020204020204" charset="-122"/>
              <a:ea typeface="微软雅黑" panose="020B0503020204020204" charset="-122"/>
            </a:endParaRPr>
          </a:p>
        </p:txBody>
      </p:sp>
      <p:sp>
        <p:nvSpPr>
          <p:cNvPr id="4" name="文本框 3"/>
          <p:cNvSpPr txBox="1"/>
          <p:nvPr/>
        </p:nvSpPr>
        <p:spPr>
          <a:xfrm>
            <a:off x="1694815" y="3671570"/>
            <a:ext cx="10902950" cy="896556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t" forceAA="0" upright="0">
            <a:spAutoFit/>
          </a:bodyPr>
          <a:p>
            <a:pPr marL="457200" marR="0" indent="-457200" algn="l" defTabSz="2438400" rtl="0" fontAlgn="auto" latinLnBrk="0" hangingPunct="0">
              <a:lnSpc>
                <a:spcPct val="100000"/>
              </a:lnSpc>
              <a:spcBef>
                <a:spcPts val="0"/>
              </a:spcBef>
              <a:spcAft>
                <a:spcPts val="0"/>
              </a:spcAft>
              <a:buClrTx/>
              <a:buSzTx/>
              <a:buFont typeface="Arial" panose="020B0604020202020204" pitchFamily="34" charset="0"/>
              <a:buChar char="•"/>
            </a:pPr>
            <a:r>
              <a:rPr kumimoji="0" lang="zh-CN" altLang="en-US" sz="3200" b="0"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In terms of sports and e-sports alone, more than </a:t>
            </a:r>
            <a:r>
              <a:rPr kumimoji="0" lang="zh-CN" altLang="en-US" sz="3200" b="0" i="0" u="none" strike="noStrike" cap="none" spc="0" normalizeH="0" baseline="0">
                <a:ln>
                  <a:noFill/>
                </a:ln>
                <a:solidFill>
                  <a:srgbClr val="FF0000"/>
                </a:solidFill>
                <a:effectLst/>
                <a:uFillTx/>
                <a:latin typeface="微软雅黑" panose="020B0503020204020204" charset="-122"/>
                <a:ea typeface="微软雅黑" panose="020B0503020204020204" charset="-122"/>
                <a:cs typeface="微软雅黑" panose="020B0503020204020204" charset="-122"/>
                <a:sym typeface="Helvetica Neue"/>
              </a:rPr>
              <a:t>$208 billion</a:t>
            </a:r>
            <a:r>
              <a:rPr kumimoji="0" lang="zh-CN" altLang="en-US" sz="3200" b="0"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 will be invested in sports-related prediction markets in 2020.</a:t>
            </a:r>
            <a:endParaRPr kumimoji="0" lang="zh-CN" altLang="en-US" sz="3200" b="0"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endParaRPr>
          </a:p>
          <a:p>
            <a:pPr marR="0" algn="l" defTabSz="2438400" rtl="0" fontAlgn="auto" latinLnBrk="0" hangingPunct="0">
              <a:lnSpc>
                <a:spcPct val="100000"/>
              </a:lnSpc>
              <a:spcBef>
                <a:spcPts val="0"/>
              </a:spcBef>
              <a:spcAft>
                <a:spcPts val="0"/>
              </a:spcAft>
              <a:buClrTx/>
              <a:buSzTx/>
              <a:buFont typeface="Arial" panose="020B0604020202020204" pitchFamily="34" charset="0"/>
            </a:pPr>
            <a:endParaRPr kumimoji="0" lang="zh-CN" altLang="en-US" sz="3200" b="0"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endParaRPr>
          </a:p>
          <a:p>
            <a:pPr marL="457200" marR="0" indent="-457200" algn="l" defTabSz="2438400" rtl="0" fontAlgn="auto" latinLnBrk="0" hangingPunct="0">
              <a:lnSpc>
                <a:spcPct val="100000"/>
              </a:lnSpc>
              <a:spcBef>
                <a:spcPts val="0"/>
              </a:spcBef>
              <a:spcAft>
                <a:spcPts val="0"/>
              </a:spcAft>
              <a:buClrTx/>
              <a:buSzTx/>
              <a:buFont typeface="Arial" panose="020B0604020202020204" pitchFamily="34" charset="0"/>
              <a:buChar char="•"/>
            </a:pPr>
            <a:r>
              <a:rPr kumimoji="0" lang="zh-CN" altLang="en-US" sz="3200" b="0"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On the Ethereum prediction platform, the transaction volume on the Augur platform alone about the US election forecast exceeds </a:t>
            </a:r>
            <a:r>
              <a:rPr lang="zh-CN" altLang="en-US" sz="3200">
                <a:solidFill>
                  <a:srgbClr val="FF0000"/>
                </a:solidFill>
                <a:latin typeface="微软雅黑" panose="020B0503020204020204" charset="-122"/>
                <a:ea typeface="微软雅黑" panose="020B0503020204020204" charset="-122"/>
                <a:cs typeface="微软雅黑" panose="020B0503020204020204" charset="-122"/>
                <a:sym typeface="Helvetica Neue"/>
              </a:rPr>
              <a:t>$</a:t>
            </a:r>
            <a:r>
              <a:rPr kumimoji="0" lang="zh-CN" altLang="en-US" sz="3200" b="0" i="0" u="none" strike="noStrike" cap="none" spc="0" normalizeH="0" baseline="0">
                <a:ln>
                  <a:noFill/>
                </a:ln>
                <a:solidFill>
                  <a:srgbClr val="FF0000"/>
                </a:solidFill>
                <a:effectLst/>
                <a:uFillTx/>
                <a:latin typeface="微软雅黑" panose="020B0503020204020204" charset="-122"/>
                <a:ea typeface="微软雅黑" panose="020B0503020204020204" charset="-122"/>
                <a:cs typeface="微软雅黑" panose="020B0503020204020204" charset="-122"/>
                <a:sym typeface="Helvetica Neue"/>
              </a:rPr>
              <a:t>6.8 million</a:t>
            </a:r>
            <a:r>
              <a:rPr kumimoji="0" lang="zh-CN" altLang="en-US" sz="3200" b="0"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rPr>
              <a:t> </a:t>
            </a:r>
            <a:endParaRPr kumimoji="0" lang="zh-CN" altLang="en-US" sz="3200" b="0"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endParaRPr>
          </a:p>
          <a:p>
            <a:pPr marL="457200" marR="0" indent="-457200" algn="l" defTabSz="2438400" rtl="0" fontAlgn="auto" latinLnBrk="0" hangingPunct="0">
              <a:lnSpc>
                <a:spcPct val="100000"/>
              </a:lnSpc>
              <a:spcBef>
                <a:spcPts val="0"/>
              </a:spcBef>
              <a:spcAft>
                <a:spcPts val="0"/>
              </a:spcAft>
              <a:buClrTx/>
              <a:buSzTx/>
              <a:buFont typeface="Arial" panose="020B0604020202020204" pitchFamily="34" charset="0"/>
              <a:buChar char="•"/>
            </a:pPr>
            <a:endPar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endParaRPr>
          </a:p>
          <a:p>
            <a:pPr marL="457200" marR="0" indent="-457200" algn="l" defTabSz="2438400" rtl="0" fontAlgn="auto" latinLnBrk="0" hangingPunct="0">
              <a:lnSpc>
                <a:spcPct val="100000"/>
              </a:lnSpc>
              <a:spcBef>
                <a:spcPts val="0"/>
              </a:spcBef>
              <a:spcAft>
                <a:spcPts val="0"/>
              </a:spcAft>
              <a:buClrTx/>
              <a:buSzTx/>
              <a:buFont typeface="Arial" panose="020B0604020202020204" pitchFamily="34" charset="0"/>
              <a:buChar char="•"/>
            </a:pPr>
            <a:endPar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endParaRPr>
          </a:p>
          <a:p>
            <a:pPr marL="457200" marR="0" indent="-457200" algn="l" defTabSz="2438400" rtl="0" fontAlgn="auto" latinLnBrk="0" hangingPunct="0">
              <a:lnSpc>
                <a:spcPct val="100000"/>
              </a:lnSpc>
              <a:spcBef>
                <a:spcPts val="0"/>
              </a:spcBef>
              <a:spcAft>
                <a:spcPts val="0"/>
              </a:spcAft>
              <a:buClrTx/>
              <a:buSzTx/>
              <a:buFont typeface="Arial" panose="020B0604020202020204" pitchFamily="34" charset="0"/>
              <a:buChar char="•"/>
            </a:pPr>
            <a:r>
              <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rPr>
              <a:t>As early as 2014, when the first blockchain platform Augur was launched, the prediction market was touted as one of the best blockchain use cases. Reasons for failure to erupt:</a:t>
            </a:r>
            <a:endPar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endParaRPr>
          </a:p>
          <a:p>
            <a:pPr marR="0" algn="l" defTabSz="2438400" rtl="0" fontAlgn="auto" latinLnBrk="0" hangingPunct="0">
              <a:lnSpc>
                <a:spcPct val="100000"/>
              </a:lnSpc>
              <a:spcBef>
                <a:spcPts val="0"/>
              </a:spcBef>
              <a:spcAft>
                <a:spcPts val="0"/>
              </a:spcAft>
              <a:buClrTx/>
              <a:buSzTx/>
              <a:buFont typeface="Arial" panose="020B0604020202020204" pitchFamily="34" charset="0"/>
            </a:pPr>
            <a:endPar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endParaRPr>
          </a:p>
          <a:p>
            <a:pPr marR="0" lvl="1" algn="l" defTabSz="2438400" rtl="0" fontAlgn="auto" latinLnBrk="0" hangingPunct="0">
              <a:lnSpc>
                <a:spcPct val="100000"/>
              </a:lnSpc>
              <a:spcBef>
                <a:spcPts val="0"/>
              </a:spcBef>
              <a:spcAft>
                <a:spcPts val="0"/>
              </a:spcAft>
              <a:buClrTx/>
              <a:buSzTx/>
              <a:buFont typeface="Arial" panose="020B0604020202020204" pitchFamily="34" charset="0"/>
            </a:pPr>
            <a:r>
              <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rPr>
              <a:t>   1) Poor usability / UX</a:t>
            </a:r>
            <a:endPar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endParaRPr>
          </a:p>
          <a:p>
            <a:pPr marR="0" lvl="1" algn="l" defTabSz="2438400" rtl="0" fontAlgn="auto" latinLnBrk="0" hangingPunct="0">
              <a:lnSpc>
                <a:spcPct val="100000"/>
              </a:lnSpc>
              <a:spcBef>
                <a:spcPts val="0"/>
              </a:spcBef>
              <a:spcAft>
                <a:spcPts val="0"/>
              </a:spcAft>
              <a:buClrTx/>
              <a:buSzTx/>
              <a:buFont typeface="Arial" panose="020B0604020202020204" pitchFamily="34" charset="0"/>
            </a:pPr>
            <a:r>
              <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rPr>
              <a:t>   2) High Ethereum gas fee</a:t>
            </a:r>
            <a:endPar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endParaRPr>
          </a:p>
          <a:p>
            <a:pPr marR="0" lvl="1" algn="l" defTabSz="2438400" rtl="0" fontAlgn="auto" latinLnBrk="0" hangingPunct="0">
              <a:lnSpc>
                <a:spcPct val="100000"/>
              </a:lnSpc>
              <a:spcBef>
                <a:spcPts val="0"/>
              </a:spcBef>
              <a:spcAft>
                <a:spcPts val="0"/>
              </a:spcAft>
              <a:buClrTx/>
              <a:buSzTx/>
              <a:buFont typeface="Arial" panose="020B0604020202020204" pitchFamily="34" charset="0"/>
            </a:pPr>
            <a:r>
              <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rPr>
              <a:t>   3) Poor liquidity</a:t>
            </a:r>
            <a:endParaRPr lang="zh-CN" altLang="en-US" sz="3200">
              <a:solidFill>
                <a:schemeClr val="bg1"/>
              </a:solidFill>
              <a:latin typeface="微软雅黑" panose="020B0503020204020204" charset="-122"/>
              <a:ea typeface="微软雅黑" panose="020B0503020204020204" charset="-122"/>
              <a:cs typeface="微软雅黑" panose="020B0503020204020204" charset="-122"/>
              <a:sym typeface="Helvetica Neue"/>
            </a:endParaRPr>
          </a:p>
          <a:p>
            <a:pPr marL="457200" marR="0" indent="-457200" algn="l" defTabSz="2438400" rtl="0" fontAlgn="auto" latinLnBrk="0" hangingPunct="0">
              <a:lnSpc>
                <a:spcPct val="100000"/>
              </a:lnSpc>
              <a:spcBef>
                <a:spcPts val="0"/>
              </a:spcBef>
              <a:spcAft>
                <a:spcPts val="0"/>
              </a:spcAft>
              <a:buClrTx/>
              <a:buSzTx/>
              <a:buFont typeface="Arial" panose="020B0604020202020204" pitchFamily="34" charset="0"/>
              <a:buChar char="•"/>
            </a:pPr>
            <a:endParaRPr kumimoji="0" lang="zh-CN" altLang="en-US" sz="3200" b="0" i="0" u="none" strike="noStrike" cap="none" spc="0" normalizeH="0" baseline="0">
              <a:ln>
                <a:noFill/>
              </a:ln>
              <a:solidFill>
                <a:schemeClr val="bg1"/>
              </a:solidFill>
              <a:effectLst/>
              <a:uFillTx/>
              <a:latin typeface="微软雅黑" panose="020B0503020204020204" charset="-122"/>
              <a:ea typeface="微软雅黑" panose="020B0503020204020204" charset="-122"/>
              <a:cs typeface="微软雅黑" panose="020B0503020204020204" charset="-122"/>
              <a:sym typeface="Helvetica Neue"/>
            </a:endParaRPr>
          </a:p>
        </p:txBody>
      </p:sp>
      <p:pic>
        <p:nvPicPr>
          <p:cNvPr id="156" name="Изображение" descr="Изображение"/>
          <p:cNvPicPr>
            <a:picLocks noChangeAspect="1"/>
          </p:cNvPicPr>
          <p:nvPr/>
        </p:nvPicPr>
        <p:blipFill>
          <a:blip r:embed="rId3"/>
          <a:srcRect l="3607"/>
          <a:stretch>
            <a:fillRect/>
          </a:stretch>
        </p:blipFill>
        <p:spPr>
          <a:xfrm>
            <a:off x="13517026" y="3714990"/>
            <a:ext cx="11810791" cy="7897616"/>
          </a:xfrm>
          <a:prstGeom prst="rect">
            <a:avLst/>
          </a:prstGeom>
          <a:ln w="12700">
            <a:miter lim="400000"/>
            <a:headEnd/>
            <a:tailEnd/>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grpSp>
        <p:nvGrpSpPr>
          <p:cNvPr id="2" name="组合 1"/>
          <p:cNvGrpSpPr/>
          <p:nvPr/>
        </p:nvGrpSpPr>
        <p:grpSpPr>
          <a:xfrm>
            <a:off x="27305" y="0"/>
            <a:ext cx="12743815" cy="13716000"/>
            <a:chOff x="43" y="0"/>
            <a:chExt cx="20069" cy="21600"/>
          </a:xfrm>
        </p:grpSpPr>
        <p:pic>
          <p:nvPicPr>
            <p:cNvPr id="79" name="Google Shape;79;p16" descr="Изображение"/>
            <p:cNvPicPr preferRelativeResize="0"/>
            <p:nvPr/>
          </p:nvPicPr>
          <p:blipFill rotWithShape="1">
            <a:blip r:embed="rId1"/>
            <a:srcRect l="18732"/>
            <a:stretch>
              <a:fillRect/>
            </a:stretch>
          </p:blipFill>
          <p:spPr>
            <a:xfrm>
              <a:off x="43" y="0"/>
              <a:ext cx="16367" cy="21600"/>
            </a:xfrm>
            <a:prstGeom prst="rect">
              <a:avLst/>
            </a:prstGeom>
            <a:noFill/>
            <a:ln>
              <a:noFill/>
            </a:ln>
          </p:spPr>
        </p:pic>
        <p:pic>
          <p:nvPicPr>
            <p:cNvPr id="80" name="Google Shape;80;p16" descr="Изображение"/>
            <p:cNvPicPr preferRelativeResize="0"/>
            <p:nvPr/>
          </p:nvPicPr>
          <p:blipFill rotWithShape="1">
            <a:blip r:embed="rId2"/>
            <a:srcRect/>
            <a:stretch>
              <a:fillRect/>
            </a:stretch>
          </p:blipFill>
          <p:spPr>
            <a:xfrm>
              <a:off x="2350" y="1481"/>
              <a:ext cx="5199" cy="1275"/>
            </a:xfrm>
            <a:prstGeom prst="rect">
              <a:avLst/>
            </a:prstGeom>
            <a:noFill/>
            <a:ln>
              <a:noFill/>
            </a:ln>
          </p:spPr>
        </p:pic>
        <p:pic>
          <p:nvPicPr>
            <p:cNvPr id="81" name="Google Shape;81;p16" descr="Изображение"/>
            <p:cNvPicPr preferRelativeResize="0"/>
            <p:nvPr/>
          </p:nvPicPr>
          <p:blipFill rotWithShape="1">
            <a:blip r:embed="rId3"/>
            <a:srcRect l="3607"/>
            <a:stretch>
              <a:fillRect/>
            </a:stretch>
          </p:blipFill>
          <p:spPr>
            <a:xfrm>
              <a:off x="1512" y="5850"/>
              <a:ext cx="18600" cy="12437"/>
            </a:xfrm>
            <a:prstGeom prst="rect">
              <a:avLst/>
            </a:prstGeom>
            <a:noFill/>
            <a:ln>
              <a:noFill/>
            </a:ln>
          </p:spPr>
        </p:pic>
      </p:grpSp>
      <p:sp>
        <p:nvSpPr>
          <p:cNvPr id="478" name="Google Shape;478;p51"/>
          <p:cNvSpPr txBox="1"/>
          <p:nvPr>
            <p:ph type="ctrTitle"/>
          </p:nvPr>
        </p:nvSpPr>
        <p:spPr>
          <a:xfrm flipH="1">
            <a:off x="11323955" y="6641465"/>
            <a:ext cx="11388090" cy="2844800"/>
          </a:xfrm>
          <a:prstGeom prst="rect">
            <a:avLst/>
          </a:prstGeom>
        </p:spPr>
        <p:txBody>
          <a:bodyPr spcFirstLastPara="1" wrap="square" lIns="91425" tIns="91425" rIns="91425" bIns="91425" anchor="ctr" anchorCtr="0">
            <a:noAutofit/>
          </a:bodyPr>
          <a:p>
            <a:pPr marL="0" lvl="0" indent="0" algn="l" rtl="0">
              <a:spcBef>
                <a:spcPts val="0"/>
              </a:spcBef>
              <a:spcAft>
                <a:spcPts val="0"/>
              </a:spcAft>
              <a:buNone/>
            </a:pPr>
            <a:r>
              <a:rPr lang="en-US">
                <a:solidFill>
                  <a:srgbClr val="FFFFFF"/>
                </a:solidFill>
                <a:sym typeface="Helvetica Neue"/>
              </a:rPr>
              <a:t>Futarchy</a:t>
            </a:r>
            <a:br>
              <a:rPr lang="en-US" b="1" i="0" u="none" strike="noStrike" cap="none">
                <a:solidFill>
                  <a:srgbClr val="B5C1CA"/>
                </a:solidFill>
                <a:latin typeface="Helvetica Neue"/>
                <a:ea typeface="Helvetica Neue"/>
                <a:cs typeface="Helvetica Neue"/>
                <a:sym typeface="Helvetica Neue"/>
              </a:rPr>
            </a:br>
            <a:endParaRPr lang="en-GB"/>
          </a:p>
        </p:txBody>
      </p:sp>
      <p:sp>
        <p:nvSpPr>
          <p:cNvPr id="479" name="Google Shape;479;p51"/>
          <p:cNvSpPr txBox="1"/>
          <p:nvPr/>
        </p:nvSpPr>
        <p:spPr>
          <a:xfrm flipH="1">
            <a:off x="11323955" y="4697730"/>
            <a:ext cx="8719185" cy="220789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Exo 2"/>
              <a:buNone/>
              <a:defRPr sz="36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2pPr>
            <a:lvl3pPr marR="0" lvl="2"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3pPr>
            <a:lvl4pPr marR="0" lvl="3"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4pPr>
            <a:lvl5pPr marR="0" lvl="4"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5pPr>
            <a:lvl6pPr marR="0" lvl="5"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6pPr>
            <a:lvl7pPr marR="0" lvl="6"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7pPr>
            <a:lvl8pPr marR="0" lvl="7"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8pPr>
            <a:lvl9pPr marR="0" lvl="8"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9pPr>
          </a:lstStyle>
          <a:p>
            <a:pPr marL="0" lvl="0" indent="0" algn="l" rtl="0">
              <a:spcBef>
                <a:spcPts val="0"/>
              </a:spcBef>
              <a:spcAft>
                <a:spcPts val="0"/>
              </a:spcAft>
              <a:buNone/>
            </a:pPr>
            <a:r>
              <a:rPr lang="en-GB" sz="6000">
                <a:solidFill>
                  <a:schemeClr val="bg1"/>
                </a:solidFill>
              </a:rPr>
              <a:t>0</a:t>
            </a:r>
            <a:r>
              <a:rPr lang="en-US" altLang="en-GB" sz="6000">
                <a:solidFill>
                  <a:schemeClr val="bg1"/>
                </a:solidFill>
              </a:rPr>
              <a:t>3</a:t>
            </a:r>
            <a:endParaRPr lang="en-US" altLang="en-GB" sz="6000">
              <a:solidFill>
                <a:schemeClr val="bg1"/>
              </a:solidFill>
            </a:endParaRPr>
          </a:p>
        </p:txBody>
      </p:sp>
      <p:cxnSp>
        <p:nvCxnSpPr>
          <p:cNvPr id="481" name="Google Shape;481;p51"/>
          <p:cNvCxnSpPr/>
          <p:nvPr/>
        </p:nvCxnSpPr>
        <p:spPr>
          <a:xfrm>
            <a:off x="10891520" y="593090"/>
            <a:ext cx="80010" cy="5544820"/>
          </a:xfrm>
          <a:prstGeom prst="straightConnector1">
            <a:avLst/>
          </a:prstGeom>
          <a:noFill/>
          <a:ln w="9525" cap="flat" cmpd="sng">
            <a:solidFill>
              <a:schemeClr val="bg1"/>
            </a:solidFill>
            <a:prstDash val="solid"/>
            <a:round/>
            <a:headEnd type="none" w="med" len="med"/>
            <a:tailEnd type="none" w="med" len="med"/>
          </a:ln>
        </p:spPr>
      </p:cxnSp>
      <p:sp>
        <p:nvSpPr>
          <p:cNvPr id="4" name="Google Shape;478;p51"/>
          <p:cNvSpPr txBox="1"/>
          <p:nvPr/>
        </p:nvSpPr>
        <p:spPr>
          <a:xfrm flipH="1">
            <a:off x="11400155" y="7434580"/>
            <a:ext cx="7691120" cy="28448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1pPr>
            <a:lvl2pPr marR="0" lvl="1"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2pPr>
            <a:lvl3pPr marR="0" lvl="2"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3pPr>
            <a:lvl4pPr marR="0" lvl="3"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4pPr>
            <a:lvl5pPr marR="0" lvl="4"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5pPr>
            <a:lvl6pPr marR="0" lvl="5"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6pPr>
            <a:lvl7pPr marR="0" lvl="6"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7pPr>
            <a:lvl8pPr marR="0" lvl="7"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8pPr>
            <a:lvl9pPr marR="0" lvl="8"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9pPr>
          </a:lstStyle>
          <a:p>
            <a:pPr marL="0" lvl="0" indent="0" algn="l" rtl="0">
              <a:spcBef>
                <a:spcPts val="0"/>
              </a:spcBef>
              <a:spcAft>
                <a:spcPts val="0"/>
              </a:spcAft>
              <a:buNone/>
            </a:pPr>
            <a:endParaRPr lang="zh-CN" altLang="en-US" sz="6000">
              <a:solidFill>
                <a:schemeClr val="bg1"/>
              </a:solidFill>
              <a:latin typeface="微软雅黑" panose="020B0503020204020204" charset="-122"/>
              <a:ea typeface="微软雅黑" panose="020B0503020204020204"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81"/>
                                        </p:tgtEl>
                                        <p:attrNameLst>
                                          <p:attrName>style.visibility</p:attrName>
                                        </p:attrNameLst>
                                      </p:cBhvr>
                                      <p:to>
                                        <p:strVal val="visible"/>
                                      </p:to>
                                    </p:set>
                                    <p:anim calcmode="lin" valueType="num">
                                      <p:cBhvr additive="base">
                                        <p:cTn id="7" dur="1000"/>
                                        <p:tgtEl>
                                          <p:spTgt spid="481"/>
                                        </p:tgtEl>
                                        <p:attrNameLst>
                                          <p:attrName>ppt_y</p:attrName>
                                        </p:attrNameLst>
                                      </p:cBhvr>
                                      <p:tavLst>
                                        <p:tav tm="0" fmla="">
                                          <p:val>
                                            <p:strVal val="#ppt_y-1"/>
                                          </p:val>
                                        </p:tav>
                                        <p:tav tm="100000" fmla="">
                                          <p:val>
                                            <p:strVal val="#ppt_y"/>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79"/>
                                        </p:tgtEl>
                                        <p:attrNameLst>
                                          <p:attrName>style.visibility</p:attrName>
                                        </p:attrNameLst>
                                      </p:cBhvr>
                                      <p:to>
                                        <p:strVal val="visible"/>
                                      </p:to>
                                    </p:set>
                                    <p:animEffect transition="in" filter="fade">
                                      <p:cBhvr>
                                        <p:cTn id="11" dur="800"/>
                                        <p:tgtEl>
                                          <p:spTgt spid="4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0" name="Изображение" descr="Изображение"/>
          <p:cNvPicPr>
            <a:picLocks noChangeAspect="1"/>
          </p:cNvPicPr>
          <p:nvPr/>
        </p:nvPicPr>
        <p:blipFill>
          <a:blip r:embed="rId1"/>
          <a:stretch>
            <a:fillRect/>
          </a:stretch>
        </p:blipFill>
        <p:spPr>
          <a:xfrm>
            <a:off x="1491970" y="940539"/>
            <a:ext cx="3301400" cy="809619"/>
          </a:xfrm>
          <a:prstGeom prst="rect">
            <a:avLst/>
          </a:prstGeom>
          <a:ln w="12700">
            <a:miter lim="400000"/>
            <a:headEnd/>
            <a:tailEnd/>
          </a:ln>
        </p:spPr>
      </p:pic>
      <p:pic>
        <p:nvPicPr>
          <p:cNvPr id="231" name="Изображение" descr="Изображение"/>
          <p:cNvPicPr>
            <a:picLocks noChangeAspect="1"/>
          </p:cNvPicPr>
          <p:nvPr/>
        </p:nvPicPr>
        <p:blipFill>
          <a:blip r:embed="rId2"/>
          <a:srcRect l="53263"/>
          <a:stretch>
            <a:fillRect/>
          </a:stretch>
        </p:blipFill>
        <p:spPr>
          <a:xfrm flipH="1">
            <a:off x="18391389" y="0"/>
            <a:ext cx="5977084" cy="13716000"/>
          </a:xfrm>
          <a:prstGeom prst="rect">
            <a:avLst/>
          </a:prstGeom>
          <a:ln w="12700">
            <a:miter lim="400000"/>
            <a:headEnd/>
            <a:tailEnd/>
          </a:ln>
        </p:spPr>
      </p:pic>
      <p:sp>
        <p:nvSpPr>
          <p:cNvPr id="2" name="文本框 1"/>
          <p:cNvSpPr txBox="1"/>
          <p:nvPr/>
        </p:nvSpPr>
        <p:spPr>
          <a:xfrm>
            <a:off x="7134860" y="909955"/>
            <a:ext cx="14099540" cy="84010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t" forceAA="0" upright="0">
            <a:spAutoFit/>
          </a:bodyPr>
          <a:p>
            <a:pPr marL="0" marR="0" indent="0" algn="ctr" defTabSz="2438400" rtl="0" fontAlgn="auto" latinLnBrk="0" hangingPunct="0">
              <a:lnSpc>
                <a:spcPct val="100000"/>
              </a:lnSpc>
              <a:spcBef>
                <a:spcPts val="0"/>
              </a:spcBef>
              <a:spcAft>
                <a:spcPts val="0"/>
              </a:spcAft>
              <a:buClrTx/>
              <a:buSzTx/>
              <a:buFontTx/>
              <a:buNone/>
            </a:pPr>
            <a:r>
              <a:rPr kumimoji="0" lang="zh-CN" altLang="en-US" sz="4800" b="1" i="0" u="none" strike="noStrike" cap="none" spc="0" normalizeH="0" baseline="0">
                <a:ln>
                  <a:noFill/>
                </a:ln>
                <a:solidFill>
                  <a:schemeClr val="bg1"/>
                </a:solidFill>
                <a:effectLst/>
                <a:uFillTx/>
                <a:latin typeface="+mn-lt"/>
                <a:ea typeface="+mn-ea"/>
                <a:cs typeface="+mn-cs"/>
                <a:sym typeface="Helvetica Neue"/>
              </a:rPr>
              <a:t>Futarchy: Vote </a:t>
            </a:r>
            <a:r>
              <a:rPr kumimoji="0" lang="en-US" altLang="zh-CN" sz="4800" b="1" i="0" u="none" strike="noStrike" cap="none" spc="0" normalizeH="0" baseline="0">
                <a:ln>
                  <a:noFill/>
                </a:ln>
                <a:solidFill>
                  <a:schemeClr val="bg1"/>
                </a:solidFill>
                <a:effectLst/>
                <a:uFillTx/>
                <a:latin typeface="+mn-lt"/>
                <a:ea typeface="+mn-ea"/>
                <a:cs typeface="+mn-cs"/>
                <a:sym typeface="Helvetica Neue"/>
              </a:rPr>
              <a:t>on</a:t>
            </a:r>
            <a:r>
              <a:rPr kumimoji="0" lang="zh-CN" altLang="en-US" sz="4800" b="1" i="0" u="none" strike="noStrike" cap="none" spc="0" normalizeH="0" baseline="0">
                <a:ln>
                  <a:noFill/>
                </a:ln>
                <a:solidFill>
                  <a:schemeClr val="bg1"/>
                </a:solidFill>
                <a:effectLst/>
                <a:uFillTx/>
                <a:latin typeface="+mn-lt"/>
                <a:ea typeface="+mn-ea"/>
                <a:cs typeface="+mn-cs"/>
                <a:sym typeface="Helvetica Neue"/>
              </a:rPr>
              <a:t> Values, But Bet </a:t>
            </a:r>
            <a:r>
              <a:rPr kumimoji="0" lang="en-US" altLang="zh-CN" sz="4800" b="1" i="0" u="none" strike="noStrike" cap="none" spc="0" normalizeH="0" baseline="0">
                <a:ln>
                  <a:noFill/>
                </a:ln>
                <a:solidFill>
                  <a:schemeClr val="bg1"/>
                </a:solidFill>
                <a:effectLst/>
                <a:uFillTx/>
                <a:latin typeface="+mn-lt"/>
                <a:ea typeface="+mn-ea"/>
                <a:cs typeface="+mn-cs"/>
                <a:sym typeface="Helvetica Neue"/>
              </a:rPr>
              <a:t>on </a:t>
            </a:r>
            <a:r>
              <a:rPr kumimoji="0" lang="zh-CN" altLang="en-US" sz="4800" b="1" i="0" u="none" strike="noStrike" cap="none" spc="0" normalizeH="0" baseline="0">
                <a:ln>
                  <a:noFill/>
                </a:ln>
                <a:solidFill>
                  <a:schemeClr val="bg1"/>
                </a:solidFill>
                <a:effectLst/>
                <a:uFillTx/>
                <a:latin typeface="+mn-lt"/>
                <a:ea typeface="+mn-ea"/>
                <a:cs typeface="+mn-cs"/>
                <a:sym typeface="Helvetica Neue"/>
              </a:rPr>
              <a:t>Beliefs</a:t>
            </a:r>
            <a:endParaRPr kumimoji="0" lang="zh-CN" altLang="en-US" sz="4800" b="1" i="0" u="none" strike="noStrike" cap="none" spc="0" normalizeH="0" baseline="0">
              <a:ln>
                <a:noFill/>
              </a:ln>
              <a:solidFill>
                <a:schemeClr val="bg1"/>
              </a:solidFill>
              <a:effectLst/>
              <a:uFillTx/>
              <a:latin typeface="+mn-lt"/>
              <a:ea typeface="+mn-ea"/>
              <a:cs typeface="+mn-cs"/>
              <a:sym typeface="Helvetica Neue"/>
            </a:endParaRPr>
          </a:p>
        </p:txBody>
      </p:sp>
      <p:pic>
        <p:nvPicPr>
          <p:cNvPr id="3" name="图片 2"/>
          <p:cNvPicPr>
            <a:picLocks noChangeAspect="1"/>
          </p:cNvPicPr>
          <p:nvPr/>
        </p:nvPicPr>
        <p:blipFill>
          <a:blip r:embed="rId3"/>
          <a:stretch>
            <a:fillRect/>
          </a:stretch>
        </p:blipFill>
        <p:spPr>
          <a:xfrm>
            <a:off x="15936595" y="4986020"/>
            <a:ext cx="2678430" cy="3553460"/>
          </a:xfrm>
          <a:prstGeom prst="rect">
            <a:avLst/>
          </a:prstGeom>
        </p:spPr>
      </p:pic>
      <p:sp>
        <p:nvSpPr>
          <p:cNvPr id="4" name="文本框 3"/>
          <p:cNvSpPr txBox="1"/>
          <p:nvPr/>
        </p:nvSpPr>
        <p:spPr>
          <a:xfrm>
            <a:off x="1750695" y="2249805"/>
            <a:ext cx="13482955" cy="1062736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t" forceAA="0" upright="0">
            <a:spAutoFit/>
          </a:bodyPr>
          <a:p>
            <a:pPr marL="0" marR="0" indent="0" algn="l" defTabSz="2438400"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a:ln>
                  <a:noFill/>
                </a:ln>
                <a:solidFill>
                  <a:schemeClr val="bg1"/>
                </a:solidFill>
                <a:effectLst/>
                <a:uFillTx/>
                <a:latin typeface="+mn-lt"/>
                <a:ea typeface="+mn-ea"/>
                <a:cs typeface="+mn-cs"/>
                <a:sym typeface="Helvetica Neue"/>
              </a:rPr>
              <a:t>Futarchy is a governance system that makes policy decisions based on signals generated by prediction markets.</a:t>
            </a:r>
            <a:endParaRPr kumimoji="0" lang="zh-CN" altLang="en-US" sz="3600" b="0" i="0" u="none" strike="noStrike" cap="none" spc="0" normalizeH="0" baseline="0">
              <a:ln>
                <a:noFill/>
              </a:ln>
              <a:solidFill>
                <a:schemeClr val="bg1"/>
              </a:solidFill>
              <a:effectLst/>
              <a:uFillTx/>
              <a:latin typeface="+mn-lt"/>
              <a:ea typeface="+mn-ea"/>
              <a:cs typeface="+mn-cs"/>
              <a:sym typeface="Helvetica Neue"/>
            </a:endParaRPr>
          </a:p>
          <a:p>
            <a:pPr marL="0" marR="0" indent="0" algn="l" defTabSz="2438400" rtl="0" fontAlgn="auto" latinLnBrk="0" hangingPunct="0">
              <a:lnSpc>
                <a:spcPct val="100000"/>
              </a:lnSpc>
              <a:spcBef>
                <a:spcPts val="0"/>
              </a:spcBef>
              <a:spcAft>
                <a:spcPts val="0"/>
              </a:spcAft>
              <a:buClrTx/>
              <a:buSzTx/>
              <a:buFontTx/>
              <a:buNone/>
            </a:pPr>
            <a:endParaRPr kumimoji="0" lang="zh-CN" altLang="en-US" sz="3600" b="0" i="0" u="none" strike="noStrike" cap="none" spc="0" normalizeH="0" baseline="0">
              <a:ln>
                <a:noFill/>
              </a:ln>
              <a:solidFill>
                <a:schemeClr val="bg1"/>
              </a:solidFill>
              <a:effectLst/>
              <a:uFillTx/>
              <a:latin typeface="+mn-lt"/>
              <a:ea typeface="+mn-ea"/>
              <a:cs typeface="+mn-cs"/>
              <a:sym typeface="Helvetica Neue"/>
            </a:endParaRPr>
          </a:p>
          <a:p>
            <a:pPr marL="0" marR="0" indent="0" algn="l" defTabSz="2438400"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a:ln>
                  <a:noFill/>
                </a:ln>
                <a:solidFill>
                  <a:schemeClr val="bg1"/>
                </a:solidFill>
                <a:effectLst/>
                <a:uFillTx/>
                <a:latin typeface="+mn-lt"/>
                <a:ea typeface="+mn-ea"/>
                <a:cs typeface="+mn-cs"/>
                <a:sym typeface="Helvetica Neue"/>
              </a:rPr>
              <a:t>Its concept was originally proposed by Robin Hanson in a short article titled "</a:t>
            </a:r>
            <a:r>
              <a:rPr lang="zh-CN" altLang="en-US" sz="3600" b="1">
                <a:solidFill>
                  <a:schemeClr val="bg1"/>
                </a:solidFill>
                <a:sym typeface="Helvetica Neue"/>
              </a:rPr>
              <a:t>Vote </a:t>
            </a:r>
            <a:r>
              <a:rPr lang="en-US" altLang="zh-CN" sz="3600" b="1">
                <a:solidFill>
                  <a:schemeClr val="bg1"/>
                </a:solidFill>
                <a:sym typeface="Helvetica Neue"/>
              </a:rPr>
              <a:t>on</a:t>
            </a:r>
            <a:r>
              <a:rPr lang="zh-CN" altLang="en-US" sz="3600" b="1">
                <a:solidFill>
                  <a:schemeClr val="bg1"/>
                </a:solidFill>
                <a:sym typeface="Helvetica Neue"/>
              </a:rPr>
              <a:t> Values, But Bet </a:t>
            </a:r>
            <a:r>
              <a:rPr lang="en-US" altLang="zh-CN" sz="3600" b="1">
                <a:solidFill>
                  <a:schemeClr val="bg1"/>
                </a:solidFill>
                <a:sym typeface="Helvetica Neue"/>
              </a:rPr>
              <a:t>on </a:t>
            </a:r>
            <a:r>
              <a:rPr lang="zh-CN" altLang="en-US" sz="3600" b="1">
                <a:solidFill>
                  <a:schemeClr val="bg1"/>
                </a:solidFill>
                <a:sym typeface="Helvetica Neue"/>
              </a:rPr>
              <a:t>Beliefs</a:t>
            </a:r>
            <a:r>
              <a:rPr kumimoji="0" lang="zh-CN" altLang="en-US" sz="3600" b="0" i="0" u="none" strike="noStrike" cap="none" spc="0" normalizeH="0" baseline="0">
                <a:ln>
                  <a:noFill/>
                </a:ln>
                <a:solidFill>
                  <a:schemeClr val="bg1"/>
                </a:solidFill>
                <a:effectLst/>
                <a:uFillTx/>
                <a:latin typeface="+mn-lt"/>
                <a:ea typeface="+mn-ea"/>
                <a:cs typeface="+mn-cs"/>
                <a:sym typeface="Helvetica Neue"/>
              </a:rPr>
              <a:t>", in which he clarified how Futarchy might improve certain aspects of the current democratic operation</a:t>
            </a:r>
            <a:r>
              <a:rPr kumimoji="0" lang="en-US" altLang="zh-CN" sz="3600" b="0" i="0" u="none" strike="noStrike" cap="none" spc="0" normalizeH="0" baseline="0">
                <a:ln>
                  <a:noFill/>
                </a:ln>
                <a:solidFill>
                  <a:schemeClr val="bg1"/>
                </a:solidFill>
                <a:effectLst/>
                <a:uFillTx/>
                <a:latin typeface="+mn-lt"/>
                <a:ea typeface="+mn-ea"/>
                <a:cs typeface="+mn-cs"/>
                <a:sym typeface="Helvetica Neue"/>
              </a:rPr>
              <a:t> - </a:t>
            </a:r>
            <a:r>
              <a:rPr kumimoji="0" lang="zh-CN" altLang="en-US" sz="3600" b="0" i="0" u="none" strike="noStrike" cap="none" spc="0" normalizeH="0" baseline="0">
                <a:ln>
                  <a:noFill/>
                </a:ln>
                <a:solidFill>
                  <a:schemeClr val="bg1"/>
                </a:solidFill>
                <a:effectLst/>
                <a:uFillTx/>
                <a:latin typeface="+mn-lt"/>
                <a:ea typeface="+mn-ea"/>
                <a:cs typeface="+mn-cs"/>
                <a:sym typeface="Helvetica Neue"/>
              </a:rPr>
              <a:t>the most obvious is to create a better way to judge the potential benefits of policy decisions.</a:t>
            </a:r>
            <a:endParaRPr kumimoji="0" lang="zh-CN" altLang="en-US" sz="3600" b="0" i="0" u="none" strike="noStrike" cap="none" spc="0" normalizeH="0" baseline="0">
              <a:ln>
                <a:noFill/>
              </a:ln>
              <a:solidFill>
                <a:schemeClr val="bg1"/>
              </a:solidFill>
              <a:effectLst/>
              <a:uFillTx/>
              <a:latin typeface="+mn-lt"/>
              <a:ea typeface="+mn-ea"/>
              <a:cs typeface="+mn-cs"/>
              <a:sym typeface="Helvetica Neue"/>
            </a:endParaRPr>
          </a:p>
          <a:p>
            <a:pPr marL="0" marR="0" indent="0" algn="l" defTabSz="2438400" rtl="0" fontAlgn="auto" latinLnBrk="0" hangingPunct="0">
              <a:lnSpc>
                <a:spcPct val="100000"/>
              </a:lnSpc>
              <a:spcBef>
                <a:spcPts val="0"/>
              </a:spcBef>
              <a:spcAft>
                <a:spcPts val="0"/>
              </a:spcAft>
              <a:buClrTx/>
              <a:buSzTx/>
              <a:buFontTx/>
              <a:buNone/>
            </a:pPr>
            <a:endParaRPr kumimoji="0" lang="zh-CN" altLang="en-US" sz="3600" b="0" i="0" u="none" strike="noStrike" cap="none" spc="0" normalizeH="0" baseline="0">
              <a:ln>
                <a:noFill/>
              </a:ln>
              <a:solidFill>
                <a:schemeClr val="bg1"/>
              </a:solidFill>
              <a:effectLst/>
              <a:uFillTx/>
              <a:latin typeface="+mn-lt"/>
              <a:ea typeface="+mn-ea"/>
              <a:cs typeface="+mn-cs"/>
              <a:sym typeface="Helvetica Neue"/>
            </a:endParaRPr>
          </a:p>
          <a:p>
            <a:pPr marL="0" marR="0" indent="0" algn="l" defTabSz="2438400"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a:ln>
                  <a:noFill/>
                </a:ln>
                <a:solidFill>
                  <a:schemeClr val="bg1"/>
                </a:solidFill>
                <a:effectLst/>
                <a:uFillTx/>
                <a:latin typeface="+mn-lt"/>
                <a:ea typeface="+mn-ea"/>
                <a:cs typeface="+mn-cs"/>
                <a:sym typeface="Helvetica Neue"/>
              </a:rPr>
              <a:t>However, in scenarios such as corporate governance, public policy decision-making or urban planning, futarchy usually exists as a rather unfamiliar concept that is not suitable for application.</a:t>
            </a:r>
            <a:endParaRPr kumimoji="0" lang="zh-CN" altLang="en-US" sz="3600" b="0" i="0" u="none" strike="noStrike" cap="none" spc="0" normalizeH="0" baseline="0">
              <a:ln>
                <a:noFill/>
              </a:ln>
              <a:solidFill>
                <a:schemeClr val="bg1"/>
              </a:solidFill>
              <a:effectLst/>
              <a:uFillTx/>
              <a:latin typeface="+mn-lt"/>
              <a:ea typeface="+mn-ea"/>
              <a:cs typeface="+mn-cs"/>
              <a:sym typeface="Helvetica Neue"/>
            </a:endParaRPr>
          </a:p>
          <a:p>
            <a:pPr marL="0" marR="0" indent="0" algn="l" defTabSz="2438400" rtl="0" fontAlgn="auto" latinLnBrk="0" hangingPunct="0">
              <a:lnSpc>
                <a:spcPct val="100000"/>
              </a:lnSpc>
              <a:spcBef>
                <a:spcPts val="0"/>
              </a:spcBef>
              <a:spcAft>
                <a:spcPts val="0"/>
              </a:spcAft>
              <a:buClrTx/>
              <a:buSzTx/>
              <a:buFontTx/>
              <a:buNone/>
            </a:pPr>
            <a:endParaRPr kumimoji="0" lang="zh-CN" altLang="en-US" sz="3600" b="0" i="0" u="none" strike="noStrike" cap="none" spc="0" normalizeH="0" baseline="0">
              <a:ln>
                <a:noFill/>
              </a:ln>
              <a:solidFill>
                <a:schemeClr val="bg1"/>
              </a:solidFill>
              <a:effectLst/>
              <a:uFillTx/>
              <a:latin typeface="+mn-lt"/>
              <a:ea typeface="+mn-ea"/>
              <a:cs typeface="+mn-cs"/>
              <a:sym typeface="Helvetica Neue"/>
            </a:endParaRPr>
          </a:p>
          <a:p>
            <a:pPr marL="0" marR="0" indent="0" algn="l" defTabSz="2438400"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a:ln>
                  <a:noFill/>
                </a:ln>
                <a:solidFill>
                  <a:schemeClr val="bg1"/>
                </a:solidFill>
                <a:effectLst/>
                <a:uFillTx/>
                <a:latin typeface="+mn-lt"/>
                <a:ea typeface="+mn-ea"/>
                <a:cs typeface="+mn-cs"/>
                <a:sym typeface="Helvetica Neue"/>
              </a:rPr>
              <a:t>We believe that blockchain is very suitable for futarchy experiments and will use futarchy as one of the key parts of Zeitgeist's decentralized </a:t>
            </a:r>
            <a:r>
              <a:rPr kumimoji="0" lang="en-US" altLang="zh-CN" sz="3600" b="0" i="0" u="none" strike="noStrike" cap="none" spc="0" normalizeH="0" baseline="0">
                <a:ln>
                  <a:noFill/>
                </a:ln>
                <a:solidFill>
                  <a:schemeClr val="bg1"/>
                </a:solidFill>
                <a:effectLst/>
                <a:uFillTx/>
                <a:latin typeface="+mn-lt"/>
                <a:ea typeface="+mn-ea"/>
                <a:cs typeface="+mn-cs"/>
                <a:sym typeface="Helvetica Neue"/>
              </a:rPr>
              <a:t>on-</a:t>
            </a:r>
            <a:r>
              <a:rPr kumimoji="0" lang="zh-CN" altLang="en-US" sz="3600" b="0" i="0" u="none" strike="noStrike" cap="none" spc="0" normalizeH="0" baseline="0">
                <a:ln>
                  <a:noFill/>
                </a:ln>
                <a:solidFill>
                  <a:schemeClr val="bg1"/>
                </a:solidFill>
                <a:effectLst/>
                <a:uFillTx/>
                <a:latin typeface="+mn-lt"/>
                <a:ea typeface="+mn-ea"/>
                <a:cs typeface="+mn-cs"/>
                <a:sym typeface="Helvetica Neue"/>
              </a:rPr>
              <a:t>chain governance.</a:t>
            </a:r>
            <a:endParaRPr kumimoji="0" lang="zh-CN" altLang="en-US" sz="3600" b="0" i="0" u="none" strike="noStrike" cap="none" spc="0" normalizeH="0" baseline="0">
              <a:ln>
                <a:noFill/>
              </a:ln>
              <a:solidFill>
                <a:schemeClr val="bg1"/>
              </a:solidFill>
              <a:effectLst/>
              <a:uFillTx/>
              <a:latin typeface="+mn-lt"/>
              <a:ea typeface="+mn-ea"/>
              <a:cs typeface="+mn-cs"/>
              <a:sym typeface="Helvetica Neue"/>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grpSp>
        <p:nvGrpSpPr>
          <p:cNvPr id="2" name="组合 1"/>
          <p:cNvGrpSpPr/>
          <p:nvPr/>
        </p:nvGrpSpPr>
        <p:grpSpPr>
          <a:xfrm>
            <a:off x="27305" y="0"/>
            <a:ext cx="12743815" cy="13716000"/>
            <a:chOff x="43" y="0"/>
            <a:chExt cx="20069" cy="21600"/>
          </a:xfrm>
        </p:grpSpPr>
        <p:pic>
          <p:nvPicPr>
            <p:cNvPr id="79" name="Google Shape;79;p16" descr="Изображение"/>
            <p:cNvPicPr preferRelativeResize="0"/>
            <p:nvPr/>
          </p:nvPicPr>
          <p:blipFill rotWithShape="1">
            <a:blip r:embed="rId1"/>
            <a:srcRect l="18732"/>
            <a:stretch>
              <a:fillRect/>
            </a:stretch>
          </p:blipFill>
          <p:spPr>
            <a:xfrm>
              <a:off x="43" y="0"/>
              <a:ext cx="16367" cy="21600"/>
            </a:xfrm>
            <a:prstGeom prst="rect">
              <a:avLst/>
            </a:prstGeom>
            <a:noFill/>
            <a:ln>
              <a:noFill/>
            </a:ln>
          </p:spPr>
        </p:pic>
        <p:pic>
          <p:nvPicPr>
            <p:cNvPr id="80" name="Google Shape;80;p16" descr="Изображение"/>
            <p:cNvPicPr preferRelativeResize="0"/>
            <p:nvPr/>
          </p:nvPicPr>
          <p:blipFill rotWithShape="1">
            <a:blip r:embed="rId2"/>
            <a:srcRect/>
            <a:stretch>
              <a:fillRect/>
            </a:stretch>
          </p:blipFill>
          <p:spPr>
            <a:xfrm>
              <a:off x="2350" y="1481"/>
              <a:ext cx="5199" cy="1275"/>
            </a:xfrm>
            <a:prstGeom prst="rect">
              <a:avLst/>
            </a:prstGeom>
            <a:noFill/>
            <a:ln>
              <a:noFill/>
            </a:ln>
          </p:spPr>
        </p:pic>
        <p:pic>
          <p:nvPicPr>
            <p:cNvPr id="81" name="Google Shape;81;p16" descr="Изображение"/>
            <p:cNvPicPr preferRelativeResize="0"/>
            <p:nvPr/>
          </p:nvPicPr>
          <p:blipFill rotWithShape="1">
            <a:blip r:embed="rId3"/>
            <a:srcRect l="3607"/>
            <a:stretch>
              <a:fillRect/>
            </a:stretch>
          </p:blipFill>
          <p:spPr>
            <a:xfrm>
              <a:off x="1512" y="5850"/>
              <a:ext cx="18600" cy="12437"/>
            </a:xfrm>
            <a:prstGeom prst="rect">
              <a:avLst/>
            </a:prstGeom>
            <a:noFill/>
            <a:ln>
              <a:noFill/>
            </a:ln>
          </p:spPr>
        </p:pic>
      </p:grpSp>
      <p:sp>
        <p:nvSpPr>
          <p:cNvPr id="478" name="Google Shape;478;p51"/>
          <p:cNvSpPr txBox="1"/>
          <p:nvPr>
            <p:ph type="ctrTitle"/>
          </p:nvPr>
        </p:nvSpPr>
        <p:spPr>
          <a:xfrm flipH="1">
            <a:off x="11323955" y="6641465"/>
            <a:ext cx="11388090" cy="2844800"/>
          </a:xfrm>
          <a:prstGeom prst="rect">
            <a:avLst/>
          </a:prstGeom>
        </p:spPr>
        <p:txBody>
          <a:bodyPr spcFirstLastPara="1" wrap="square" lIns="91425" tIns="91425" rIns="91425" bIns="91425" anchor="ctr" anchorCtr="0">
            <a:noAutofit/>
          </a:bodyPr>
          <a:p>
            <a:pPr marL="0" lvl="0" indent="0" algn="l" rtl="0">
              <a:spcBef>
                <a:spcPts val="0"/>
              </a:spcBef>
              <a:spcAft>
                <a:spcPts val="0"/>
              </a:spcAft>
              <a:buNone/>
            </a:pPr>
            <a:r>
              <a:rPr lang="en-US">
                <a:solidFill>
                  <a:srgbClr val="FFFFFF"/>
                </a:solidFill>
                <a:sym typeface="Helvetica Neue"/>
              </a:rPr>
              <a:t>Seer</a:t>
            </a:r>
            <a:r>
              <a:rPr lang="en-US" altLang="zh-CN">
                <a:solidFill>
                  <a:srgbClr val="FFFFFF"/>
                </a:solidFill>
                <a:sym typeface="Helvetica Neue"/>
              </a:rPr>
              <a:t> Program</a:t>
            </a:r>
            <a:br>
              <a:rPr lang="en-US" b="1" i="0" u="none" strike="noStrike" cap="none">
                <a:solidFill>
                  <a:srgbClr val="B5C1CA"/>
                </a:solidFill>
                <a:latin typeface="Helvetica Neue"/>
                <a:ea typeface="Helvetica Neue"/>
                <a:cs typeface="Helvetica Neue"/>
                <a:sym typeface="Helvetica Neue"/>
              </a:rPr>
            </a:br>
            <a:endParaRPr lang="en-GB"/>
          </a:p>
        </p:txBody>
      </p:sp>
      <p:sp>
        <p:nvSpPr>
          <p:cNvPr id="479" name="Google Shape;479;p51"/>
          <p:cNvSpPr txBox="1"/>
          <p:nvPr/>
        </p:nvSpPr>
        <p:spPr>
          <a:xfrm flipH="1">
            <a:off x="11323955" y="4697730"/>
            <a:ext cx="8719185" cy="220789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Exo 2"/>
              <a:buNone/>
              <a:defRPr sz="36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2pPr>
            <a:lvl3pPr marR="0" lvl="2"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3pPr>
            <a:lvl4pPr marR="0" lvl="3"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4pPr>
            <a:lvl5pPr marR="0" lvl="4"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5pPr>
            <a:lvl6pPr marR="0" lvl="5"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6pPr>
            <a:lvl7pPr marR="0" lvl="6"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7pPr>
            <a:lvl8pPr marR="0" lvl="7"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8pPr>
            <a:lvl9pPr marR="0" lvl="8"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9pPr>
          </a:lstStyle>
          <a:p>
            <a:pPr marL="0" lvl="0" indent="0" algn="l" rtl="0">
              <a:spcBef>
                <a:spcPts val="0"/>
              </a:spcBef>
              <a:spcAft>
                <a:spcPts val="0"/>
              </a:spcAft>
              <a:buNone/>
            </a:pPr>
            <a:r>
              <a:rPr lang="en-GB" sz="6000">
                <a:solidFill>
                  <a:schemeClr val="bg1"/>
                </a:solidFill>
              </a:rPr>
              <a:t>0</a:t>
            </a:r>
            <a:r>
              <a:rPr lang="en-US" altLang="en-GB" sz="6000">
                <a:solidFill>
                  <a:schemeClr val="bg1"/>
                </a:solidFill>
              </a:rPr>
              <a:t>4</a:t>
            </a:r>
            <a:endParaRPr lang="en-US" altLang="en-GB" sz="6000">
              <a:solidFill>
                <a:schemeClr val="bg1"/>
              </a:solidFill>
            </a:endParaRPr>
          </a:p>
        </p:txBody>
      </p:sp>
      <p:cxnSp>
        <p:nvCxnSpPr>
          <p:cNvPr id="481" name="Google Shape;481;p51"/>
          <p:cNvCxnSpPr/>
          <p:nvPr/>
        </p:nvCxnSpPr>
        <p:spPr>
          <a:xfrm>
            <a:off x="10891520" y="593090"/>
            <a:ext cx="80010" cy="5544820"/>
          </a:xfrm>
          <a:prstGeom prst="straightConnector1">
            <a:avLst/>
          </a:prstGeom>
          <a:noFill/>
          <a:ln w="9525" cap="flat" cmpd="sng">
            <a:solidFill>
              <a:schemeClr val="bg1"/>
            </a:solidFill>
            <a:prstDash val="solid"/>
            <a:round/>
            <a:headEnd type="none" w="med" len="med"/>
            <a:tailEnd type="none" w="med" len="med"/>
          </a:ln>
        </p:spPr>
      </p:cxn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81"/>
                                        </p:tgtEl>
                                        <p:attrNameLst>
                                          <p:attrName>style.visibility</p:attrName>
                                        </p:attrNameLst>
                                      </p:cBhvr>
                                      <p:to>
                                        <p:strVal val="visible"/>
                                      </p:to>
                                    </p:set>
                                    <p:anim calcmode="lin" valueType="num">
                                      <p:cBhvr additive="base">
                                        <p:cTn id="7" dur="1000"/>
                                        <p:tgtEl>
                                          <p:spTgt spid="481"/>
                                        </p:tgtEl>
                                        <p:attrNameLst>
                                          <p:attrName>ppt_y</p:attrName>
                                        </p:attrNameLst>
                                      </p:cBhvr>
                                      <p:tavLst>
                                        <p:tav tm="0" fmla="">
                                          <p:val>
                                            <p:strVal val="#ppt_y-1"/>
                                          </p:val>
                                        </p:tav>
                                        <p:tav tm="100000" fmla="">
                                          <p:val>
                                            <p:strVal val="#ppt_y"/>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79"/>
                                        </p:tgtEl>
                                        <p:attrNameLst>
                                          <p:attrName>style.visibility</p:attrName>
                                        </p:attrNameLst>
                                      </p:cBhvr>
                                      <p:to>
                                        <p:strVal val="visible"/>
                                      </p:to>
                                    </p:set>
                                    <p:animEffect transition="in" filter="fade">
                                      <p:cBhvr>
                                        <p:cTn id="11" dur="800"/>
                                        <p:tgtEl>
                                          <p:spTgt spid="4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0" name="Изображение" descr="Изображение"/>
          <p:cNvPicPr>
            <a:picLocks noChangeAspect="1"/>
          </p:cNvPicPr>
          <p:nvPr/>
        </p:nvPicPr>
        <p:blipFill>
          <a:blip r:embed="rId1"/>
          <a:stretch>
            <a:fillRect/>
          </a:stretch>
        </p:blipFill>
        <p:spPr>
          <a:xfrm>
            <a:off x="1491970" y="940539"/>
            <a:ext cx="3301400" cy="809619"/>
          </a:xfrm>
          <a:prstGeom prst="rect">
            <a:avLst/>
          </a:prstGeom>
          <a:ln w="12700">
            <a:miter lim="400000"/>
            <a:headEnd/>
            <a:tailEnd/>
          </a:ln>
        </p:spPr>
      </p:pic>
      <p:pic>
        <p:nvPicPr>
          <p:cNvPr id="231" name="Изображение" descr="Изображение"/>
          <p:cNvPicPr>
            <a:picLocks noChangeAspect="1"/>
          </p:cNvPicPr>
          <p:nvPr/>
        </p:nvPicPr>
        <p:blipFill>
          <a:blip r:embed="rId2"/>
          <a:srcRect l="53263"/>
          <a:stretch>
            <a:fillRect/>
          </a:stretch>
        </p:blipFill>
        <p:spPr>
          <a:xfrm flipH="1">
            <a:off x="18391389" y="0"/>
            <a:ext cx="5977084" cy="13716000"/>
          </a:xfrm>
          <a:prstGeom prst="rect">
            <a:avLst/>
          </a:prstGeom>
          <a:ln w="12700">
            <a:miter lim="400000"/>
            <a:headEnd/>
            <a:tailEnd/>
          </a:ln>
        </p:spPr>
      </p:pic>
      <p:pic>
        <p:nvPicPr>
          <p:cNvPr id="2" name="图片 1"/>
          <p:cNvPicPr>
            <a:picLocks noChangeAspect="1"/>
          </p:cNvPicPr>
          <p:nvPr/>
        </p:nvPicPr>
        <p:blipFill>
          <a:blip r:embed="rId3"/>
          <a:stretch>
            <a:fillRect/>
          </a:stretch>
        </p:blipFill>
        <p:spPr>
          <a:xfrm>
            <a:off x="1247140" y="4410075"/>
            <a:ext cx="11430000" cy="5715000"/>
          </a:xfrm>
          <a:prstGeom prst="rect">
            <a:avLst/>
          </a:prstGeom>
        </p:spPr>
      </p:pic>
      <p:sp>
        <p:nvSpPr>
          <p:cNvPr id="3" name="文本框 2"/>
          <p:cNvSpPr txBox="1"/>
          <p:nvPr/>
        </p:nvSpPr>
        <p:spPr>
          <a:xfrm>
            <a:off x="13200380" y="6210300"/>
            <a:ext cx="10922635" cy="256349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t" forceAA="0" upright="0">
            <a:spAutoFit/>
          </a:bodyPr>
          <a:p>
            <a:pPr marL="0" marR="0" indent="0" algn="ctr" defTabSz="2438400" rtl="0" fontAlgn="auto" latinLnBrk="0" hangingPunct="0">
              <a:lnSpc>
                <a:spcPct val="100000"/>
              </a:lnSpc>
              <a:spcBef>
                <a:spcPts val="0"/>
              </a:spcBef>
              <a:spcAft>
                <a:spcPts val="0"/>
              </a:spcAft>
              <a:buClrTx/>
              <a:buSzTx/>
              <a:buFontTx/>
              <a:buNone/>
            </a:pPr>
            <a:r>
              <a:rPr kumimoji="0" lang="zh-CN" altLang="en-US" sz="4000" b="0" i="0" u="none" strike="noStrike" cap="none" spc="0" normalizeH="0" baseline="0">
                <a:ln>
                  <a:noFill/>
                </a:ln>
                <a:solidFill>
                  <a:schemeClr val="bg1"/>
                </a:solidFill>
                <a:effectLst/>
                <a:uFillTx/>
                <a:latin typeface="+mn-lt"/>
                <a:ea typeface="+mn-ea"/>
                <a:cs typeface="+mn-cs"/>
                <a:sym typeface="Helvetica Neue"/>
              </a:rPr>
              <a:t>The Seer </a:t>
            </a:r>
            <a:r>
              <a:rPr kumimoji="0" lang="en-US" altLang="zh-CN" sz="4000" b="0" i="0" u="none" strike="noStrike" cap="none" spc="0" normalizeH="0" baseline="0">
                <a:ln>
                  <a:noFill/>
                </a:ln>
                <a:solidFill>
                  <a:schemeClr val="bg1"/>
                </a:solidFill>
                <a:effectLst/>
                <a:uFillTx/>
                <a:latin typeface="+mn-lt"/>
                <a:ea typeface="+mn-ea"/>
                <a:cs typeface="+mn-cs"/>
                <a:sym typeface="Helvetica Neue"/>
              </a:rPr>
              <a:t>program </a:t>
            </a:r>
            <a:r>
              <a:rPr kumimoji="0" lang="zh-CN" altLang="en-US" sz="4000" b="0" i="0" u="none" strike="noStrike" cap="none" spc="0" normalizeH="0" baseline="0">
                <a:ln>
                  <a:noFill/>
                </a:ln>
                <a:solidFill>
                  <a:schemeClr val="bg1"/>
                </a:solidFill>
                <a:effectLst/>
                <a:uFillTx/>
                <a:latin typeface="+mn-lt"/>
                <a:ea typeface="+mn-ea"/>
                <a:cs typeface="+mn-cs"/>
                <a:sym typeface="Helvetica Neue"/>
              </a:rPr>
              <a:t>is a community that will help shape Zeitgeist and its related philosophy of predict</a:t>
            </a:r>
            <a:r>
              <a:rPr kumimoji="0" lang="en-US" altLang="zh-CN" sz="4000" b="0" i="0" u="none" strike="noStrike" cap="none" spc="0" normalizeH="0" baseline="0">
                <a:ln>
                  <a:noFill/>
                </a:ln>
                <a:solidFill>
                  <a:schemeClr val="bg1"/>
                </a:solidFill>
                <a:effectLst/>
                <a:uFillTx/>
                <a:latin typeface="+mn-lt"/>
                <a:ea typeface="+mn-ea"/>
                <a:cs typeface="+mn-cs"/>
                <a:sym typeface="Helvetica Neue"/>
              </a:rPr>
              <a:t>ion</a:t>
            </a:r>
            <a:r>
              <a:rPr kumimoji="0" lang="zh-CN" altLang="en-US" sz="4000" b="0" i="0" u="none" strike="noStrike" cap="none" spc="0" normalizeH="0" baseline="0">
                <a:ln>
                  <a:noFill/>
                </a:ln>
                <a:solidFill>
                  <a:schemeClr val="bg1"/>
                </a:solidFill>
                <a:effectLst/>
                <a:uFillTx/>
                <a:latin typeface="+mn-lt"/>
                <a:ea typeface="+mn-ea"/>
                <a:cs typeface="+mn-cs"/>
                <a:sym typeface="Helvetica Neue"/>
              </a:rPr>
              <a:t> markets and Futarchy in the blockchain field. </a:t>
            </a:r>
            <a:endParaRPr kumimoji="0" lang="zh-CN" altLang="en-US" sz="4000" b="0" i="0" u="none" strike="noStrike" cap="none" spc="0" normalizeH="0" baseline="0">
              <a:ln>
                <a:noFill/>
              </a:ln>
              <a:solidFill>
                <a:schemeClr val="bg1"/>
              </a:solidFill>
              <a:effectLst/>
              <a:uFillTx/>
              <a:latin typeface="+mn-lt"/>
              <a:ea typeface="+mn-ea"/>
              <a:cs typeface="+mn-cs"/>
              <a:sym typeface="Helvetica Neue"/>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0" name="Изображение" descr="Изображение"/>
          <p:cNvPicPr>
            <a:picLocks noChangeAspect="1"/>
          </p:cNvPicPr>
          <p:nvPr/>
        </p:nvPicPr>
        <p:blipFill>
          <a:blip r:embed="rId1"/>
          <a:stretch>
            <a:fillRect/>
          </a:stretch>
        </p:blipFill>
        <p:spPr>
          <a:xfrm>
            <a:off x="1491970" y="940539"/>
            <a:ext cx="3301400" cy="809619"/>
          </a:xfrm>
          <a:prstGeom prst="rect">
            <a:avLst/>
          </a:prstGeom>
          <a:ln w="12700">
            <a:miter lim="400000"/>
            <a:headEnd/>
            <a:tailEnd/>
          </a:ln>
        </p:spPr>
      </p:pic>
      <p:pic>
        <p:nvPicPr>
          <p:cNvPr id="231" name="Изображение" descr="Изображение"/>
          <p:cNvPicPr>
            <a:picLocks noChangeAspect="1"/>
          </p:cNvPicPr>
          <p:nvPr/>
        </p:nvPicPr>
        <p:blipFill>
          <a:blip r:embed="rId2"/>
          <a:srcRect l="53263"/>
          <a:stretch>
            <a:fillRect/>
          </a:stretch>
        </p:blipFill>
        <p:spPr>
          <a:xfrm flipH="1">
            <a:off x="18391389" y="0"/>
            <a:ext cx="5977084" cy="13716000"/>
          </a:xfrm>
          <a:prstGeom prst="rect">
            <a:avLst/>
          </a:prstGeom>
          <a:ln w="12700">
            <a:miter lim="400000"/>
            <a:headEnd/>
            <a:tailEnd/>
          </a:ln>
        </p:spPr>
      </p:pic>
      <p:pic>
        <p:nvPicPr>
          <p:cNvPr id="6" name="图片 5"/>
          <p:cNvPicPr>
            <a:picLocks noChangeAspect="1"/>
          </p:cNvPicPr>
          <p:nvPr/>
        </p:nvPicPr>
        <p:blipFill>
          <a:blip r:embed="rId3"/>
          <a:stretch>
            <a:fillRect/>
          </a:stretch>
        </p:blipFill>
        <p:spPr>
          <a:xfrm>
            <a:off x="1607185" y="2969895"/>
            <a:ext cx="9600565" cy="8849360"/>
          </a:xfrm>
          <a:prstGeom prst="rect">
            <a:avLst/>
          </a:prstGeom>
        </p:spPr>
      </p:pic>
      <p:sp>
        <p:nvSpPr>
          <p:cNvPr id="7" name="文本框 6"/>
          <p:cNvSpPr txBox="1"/>
          <p:nvPr/>
        </p:nvSpPr>
        <p:spPr>
          <a:xfrm>
            <a:off x="13488035" y="7002145"/>
            <a:ext cx="7305675" cy="120904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t" forceAA="0" upright="0">
            <a:spAutoFit/>
          </a:bodyPr>
          <a:p>
            <a:pPr marL="0" marR="0" indent="0" algn="ctr" defTabSz="2438400"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a:ln>
                  <a:noFill/>
                </a:ln>
                <a:solidFill>
                  <a:schemeClr val="bg1"/>
                </a:solidFill>
                <a:effectLst/>
                <a:uFillTx/>
                <a:latin typeface="+mn-lt"/>
                <a:ea typeface="+mn-ea"/>
                <a:cs typeface="+mn-cs"/>
                <a:sym typeface="Helvetica Neue"/>
              </a:rPr>
              <a:t>https://github.com/zeitgeistpm/Seer-For-China</a:t>
            </a:r>
            <a:endParaRPr kumimoji="0" lang="zh-CN" altLang="en-US" sz="3600" b="0" i="0" u="none" strike="noStrike" cap="none" spc="0" normalizeH="0" baseline="0">
              <a:ln>
                <a:noFill/>
              </a:ln>
              <a:solidFill>
                <a:schemeClr val="bg1"/>
              </a:solidFill>
              <a:effectLst/>
              <a:uFillTx/>
              <a:latin typeface="+mn-lt"/>
              <a:ea typeface="+mn-ea"/>
              <a:cs typeface="+mn-cs"/>
              <a:sym typeface="Helvetica Neue"/>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0" name="Изображение" descr="Изображение"/>
          <p:cNvPicPr>
            <a:picLocks noChangeAspect="1"/>
          </p:cNvPicPr>
          <p:nvPr/>
        </p:nvPicPr>
        <p:blipFill>
          <a:blip r:embed="rId1"/>
          <a:stretch>
            <a:fillRect/>
          </a:stretch>
        </p:blipFill>
        <p:spPr>
          <a:xfrm>
            <a:off x="1491970" y="940539"/>
            <a:ext cx="3301400" cy="809619"/>
          </a:xfrm>
          <a:prstGeom prst="rect">
            <a:avLst/>
          </a:prstGeom>
          <a:ln w="12700">
            <a:miter lim="400000"/>
            <a:headEnd/>
            <a:tailEnd/>
          </a:ln>
        </p:spPr>
      </p:pic>
      <p:pic>
        <p:nvPicPr>
          <p:cNvPr id="231" name="Изображение" descr="Изображение"/>
          <p:cNvPicPr>
            <a:picLocks noChangeAspect="1"/>
          </p:cNvPicPr>
          <p:nvPr/>
        </p:nvPicPr>
        <p:blipFill>
          <a:blip r:embed="rId2"/>
          <a:srcRect l="53263"/>
          <a:stretch>
            <a:fillRect/>
          </a:stretch>
        </p:blipFill>
        <p:spPr>
          <a:xfrm flipH="1">
            <a:off x="18391389" y="0"/>
            <a:ext cx="5977084" cy="13716000"/>
          </a:xfrm>
          <a:prstGeom prst="rect">
            <a:avLst/>
          </a:prstGeom>
          <a:ln w="12700">
            <a:miter lim="400000"/>
            <a:headEnd/>
            <a:tailEnd/>
          </a:ln>
        </p:spPr>
      </p:pic>
      <p:pic>
        <p:nvPicPr>
          <p:cNvPr id="5" name="图片 4"/>
          <p:cNvPicPr>
            <a:picLocks noChangeAspect="1"/>
          </p:cNvPicPr>
          <p:nvPr/>
        </p:nvPicPr>
        <p:blipFill>
          <a:blip r:embed="rId3"/>
          <a:stretch>
            <a:fillRect/>
          </a:stretch>
        </p:blipFill>
        <p:spPr>
          <a:xfrm>
            <a:off x="1174750" y="2537460"/>
            <a:ext cx="10290175" cy="4064635"/>
          </a:xfrm>
          <a:prstGeom prst="rect">
            <a:avLst/>
          </a:prstGeom>
        </p:spPr>
      </p:pic>
      <p:pic>
        <p:nvPicPr>
          <p:cNvPr id="3" name="图片 2"/>
          <p:cNvPicPr>
            <a:picLocks noChangeAspect="1"/>
          </p:cNvPicPr>
          <p:nvPr/>
        </p:nvPicPr>
        <p:blipFill>
          <a:blip r:embed="rId4"/>
          <a:stretch>
            <a:fillRect/>
          </a:stretch>
        </p:blipFill>
        <p:spPr>
          <a:xfrm>
            <a:off x="7583805" y="6930390"/>
            <a:ext cx="16097250" cy="6581775"/>
          </a:xfrm>
          <a:prstGeom prst="rect">
            <a:avLst/>
          </a:prstGeom>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grpSp>
        <p:nvGrpSpPr>
          <p:cNvPr id="2" name="组合 1"/>
          <p:cNvGrpSpPr/>
          <p:nvPr/>
        </p:nvGrpSpPr>
        <p:grpSpPr>
          <a:xfrm>
            <a:off x="27305" y="0"/>
            <a:ext cx="12743815" cy="13716000"/>
            <a:chOff x="43" y="0"/>
            <a:chExt cx="20069" cy="21600"/>
          </a:xfrm>
        </p:grpSpPr>
        <p:pic>
          <p:nvPicPr>
            <p:cNvPr id="79" name="Google Shape;79;p16" descr="Изображение"/>
            <p:cNvPicPr preferRelativeResize="0"/>
            <p:nvPr/>
          </p:nvPicPr>
          <p:blipFill rotWithShape="1">
            <a:blip r:embed="rId1"/>
            <a:srcRect l="18732"/>
            <a:stretch>
              <a:fillRect/>
            </a:stretch>
          </p:blipFill>
          <p:spPr>
            <a:xfrm>
              <a:off x="43" y="0"/>
              <a:ext cx="16367" cy="21600"/>
            </a:xfrm>
            <a:prstGeom prst="rect">
              <a:avLst/>
            </a:prstGeom>
            <a:noFill/>
            <a:ln>
              <a:noFill/>
            </a:ln>
          </p:spPr>
        </p:pic>
        <p:pic>
          <p:nvPicPr>
            <p:cNvPr id="80" name="Google Shape;80;p16" descr="Изображение"/>
            <p:cNvPicPr preferRelativeResize="0"/>
            <p:nvPr/>
          </p:nvPicPr>
          <p:blipFill rotWithShape="1">
            <a:blip r:embed="rId2"/>
            <a:srcRect/>
            <a:stretch>
              <a:fillRect/>
            </a:stretch>
          </p:blipFill>
          <p:spPr>
            <a:xfrm>
              <a:off x="2350" y="1481"/>
              <a:ext cx="5199" cy="1275"/>
            </a:xfrm>
            <a:prstGeom prst="rect">
              <a:avLst/>
            </a:prstGeom>
            <a:noFill/>
            <a:ln>
              <a:noFill/>
            </a:ln>
          </p:spPr>
        </p:pic>
        <p:pic>
          <p:nvPicPr>
            <p:cNvPr id="81" name="Google Shape;81;p16" descr="Изображение"/>
            <p:cNvPicPr preferRelativeResize="0"/>
            <p:nvPr/>
          </p:nvPicPr>
          <p:blipFill rotWithShape="1">
            <a:blip r:embed="rId3"/>
            <a:srcRect l="3607"/>
            <a:stretch>
              <a:fillRect/>
            </a:stretch>
          </p:blipFill>
          <p:spPr>
            <a:xfrm>
              <a:off x="1512" y="5850"/>
              <a:ext cx="18600" cy="12437"/>
            </a:xfrm>
            <a:prstGeom prst="rect">
              <a:avLst/>
            </a:prstGeom>
            <a:noFill/>
            <a:ln>
              <a:noFill/>
            </a:ln>
          </p:spPr>
        </p:pic>
      </p:grpSp>
      <p:sp>
        <p:nvSpPr>
          <p:cNvPr id="478" name="Google Shape;478;p51"/>
          <p:cNvSpPr txBox="1"/>
          <p:nvPr>
            <p:ph type="ctrTitle"/>
          </p:nvPr>
        </p:nvSpPr>
        <p:spPr>
          <a:xfrm flipH="1">
            <a:off x="11323955" y="7071995"/>
            <a:ext cx="11388090" cy="2844800"/>
          </a:xfrm>
          <a:prstGeom prst="rect">
            <a:avLst/>
          </a:prstGeom>
        </p:spPr>
        <p:txBody>
          <a:bodyPr spcFirstLastPara="1" wrap="square" lIns="91425" tIns="91425" rIns="91425" bIns="91425" anchor="ctr" anchorCtr="0">
            <a:noAutofit/>
          </a:bodyPr>
          <a:p>
            <a:pPr marL="0" lvl="0" indent="0" algn="l" rtl="0">
              <a:spcBef>
                <a:spcPts val="0"/>
              </a:spcBef>
              <a:spcAft>
                <a:spcPts val="0"/>
              </a:spcAft>
              <a:buNone/>
            </a:pPr>
            <a:r>
              <a:rPr lang="en-US" altLang="zh-CN" b="1" i="0" u="none" strike="noStrike" cap="none">
                <a:solidFill>
                  <a:srgbClr val="FFFFFF"/>
                </a:solidFill>
                <a:latin typeface="Helvetica Neue"/>
                <a:ea typeface="Helvetica Neue"/>
                <a:cs typeface="Helvetica Neue"/>
                <a:sym typeface="Helvetica Neue"/>
              </a:rPr>
              <a:t>Campaign</a:t>
            </a:r>
            <a:br>
              <a:rPr lang="zh-CN" altLang="en-US" b="1" i="0" u="none" strike="noStrike" cap="none">
                <a:solidFill>
                  <a:srgbClr val="FFFFFF"/>
                </a:solidFill>
                <a:latin typeface="Helvetica Neue"/>
                <a:ea typeface="Helvetica Neue"/>
                <a:cs typeface="Helvetica Neue"/>
                <a:sym typeface="Helvetica Neue"/>
              </a:rPr>
            </a:br>
            <a:br>
              <a:rPr lang="en-US" b="1" i="0" u="none" strike="noStrike" cap="none">
                <a:solidFill>
                  <a:srgbClr val="B5C1CA"/>
                </a:solidFill>
                <a:latin typeface="Helvetica Neue"/>
                <a:ea typeface="Helvetica Neue"/>
                <a:cs typeface="Helvetica Neue"/>
                <a:sym typeface="Helvetica Neue"/>
              </a:rPr>
            </a:br>
            <a:endParaRPr lang="en-GB"/>
          </a:p>
        </p:txBody>
      </p:sp>
      <p:sp>
        <p:nvSpPr>
          <p:cNvPr id="479" name="Google Shape;479;p51"/>
          <p:cNvSpPr txBox="1"/>
          <p:nvPr/>
        </p:nvSpPr>
        <p:spPr>
          <a:xfrm flipH="1">
            <a:off x="11323955" y="4697730"/>
            <a:ext cx="8719185" cy="220789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Exo 2"/>
              <a:buNone/>
              <a:defRPr sz="36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2pPr>
            <a:lvl3pPr marR="0" lvl="2"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3pPr>
            <a:lvl4pPr marR="0" lvl="3"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4pPr>
            <a:lvl5pPr marR="0" lvl="4"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5pPr>
            <a:lvl6pPr marR="0" lvl="5"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6pPr>
            <a:lvl7pPr marR="0" lvl="6"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7pPr>
            <a:lvl8pPr marR="0" lvl="7"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8pPr>
            <a:lvl9pPr marR="0" lvl="8"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9pPr>
          </a:lstStyle>
          <a:p>
            <a:pPr marL="0" lvl="0" indent="0" algn="l" rtl="0">
              <a:spcBef>
                <a:spcPts val="0"/>
              </a:spcBef>
              <a:spcAft>
                <a:spcPts val="0"/>
              </a:spcAft>
              <a:buNone/>
            </a:pPr>
            <a:r>
              <a:rPr lang="en-GB" sz="6000">
                <a:solidFill>
                  <a:schemeClr val="bg1"/>
                </a:solidFill>
              </a:rPr>
              <a:t>0</a:t>
            </a:r>
            <a:r>
              <a:rPr lang="en-US" altLang="en-GB" sz="6000">
                <a:solidFill>
                  <a:schemeClr val="bg1"/>
                </a:solidFill>
              </a:rPr>
              <a:t>5</a:t>
            </a:r>
            <a:endParaRPr lang="en-US" altLang="en-GB" sz="6000">
              <a:solidFill>
                <a:schemeClr val="bg1"/>
              </a:solidFill>
            </a:endParaRPr>
          </a:p>
        </p:txBody>
      </p:sp>
      <p:cxnSp>
        <p:nvCxnSpPr>
          <p:cNvPr id="481" name="Google Shape;481;p51"/>
          <p:cNvCxnSpPr/>
          <p:nvPr/>
        </p:nvCxnSpPr>
        <p:spPr>
          <a:xfrm>
            <a:off x="10891520" y="593090"/>
            <a:ext cx="80010" cy="5544820"/>
          </a:xfrm>
          <a:prstGeom prst="straightConnector1">
            <a:avLst/>
          </a:prstGeom>
          <a:noFill/>
          <a:ln w="9525" cap="flat" cmpd="sng">
            <a:solidFill>
              <a:schemeClr val="bg1"/>
            </a:solidFill>
            <a:prstDash val="solid"/>
            <a:round/>
            <a:headEnd type="none" w="med" len="med"/>
            <a:tailEnd type="none" w="med" len="med"/>
          </a:ln>
        </p:spPr>
      </p:cxn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81"/>
                                        </p:tgtEl>
                                        <p:attrNameLst>
                                          <p:attrName>style.visibility</p:attrName>
                                        </p:attrNameLst>
                                      </p:cBhvr>
                                      <p:to>
                                        <p:strVal val="visible"/>
                                      </p:to>
                                    </p:set>
                                    <p:anim calcmode="lin" valueType="num">
                                      <p:cBhvr additive="base">
                                        <p:cTn id="7" dur="1000"/>
                                        <p:tgtEl>
                                          <p:spTgt spid="481"/>
                                        </p:tgtEl>
                                        <p:attrNameLst>
                                          <p:attrName>ppt_y</p:attrName>
                                        </p:attrNameLst>
                                      </p:cBhvr>
                                      <p:tavLst>
                                        <p:tav tm="0" fmla="">
                                          <p:val>
                                            <p:strVal val="#ppt_y-1"/>
                                          </p:val>
                                        </p:tav>
                                        <p:tav tm="100000" fmla="">
                                          <p:val>
                                            <p:strVal val="#ppt_y"/>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79"/>
                                        </p:tgtEl>
                                        <p:attrNameLst>
                                          <p:attrName>style.visibility</p:attrName>
                                        </p:attrNameLst>
                                      </p:cBhvr>
                                      <p:to>
                                        <p:strVal val="visible"/>
                                      </p:to>
                                    </p:set>
                                    <p:animEffect transition="in" filter="fade">
                                      <p:cBhvr>
                                        <p:cTn id="11" dur="800"/>
                                        <p:tgtEl>
                                          <p:spTgt spid="4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5" name="Shape 65"/>
        <p:cNvGrpSpPr/>
        <p:nvPr/>
      </p:nvGrpSpPr>
      <p:grpSpPr>
        <a:xfrm>
          <a:off x="0" y="0"/>
          <a:ext cx="0" cy="0"/>
          <a:chOff x="0" y="0"/>
          <a:chExt cx="0" cy="0"/>
        </a:xfrm>
      </p:grpSpPr>
      <p:pic>
        <p:nvPicPr>
          <p:cNvPr id="66" name="Google Shape;66;p15" descr="Изображение"/>
          <p:cNvPicPr preferRelativeResize="0"/>
          <p:nvPr/>
        </p:nvPicPr>
        <p:blipFill rotWithShape="1">
          <a:blip r:embed="rId1"/>
          <a:srcRect/>
          <a:stretch>
            <a:fillRect/>
          </a:stretch>
        </p:blipFill>
        <p:spPr>
          <a:xfrm flipH="1">
            <a:off x="0" y="0"/>
            <a:ext cx="24384000" cy="13716000"/>
          </a:xfrm>
          <a:prstGeom prst="rect">
            <a:avLst/>
          </a:prstGeom>
          <a:noFill/>
          <a:ln>
            <a:noFill/>
          </a:ln>
        </p:spPr>
      </p:pic>
      <p:pic>
        <p:nvPicPr>
          <p:cNvPr id="67" name="Google Shape;67;p15" descr="Изображение"/>
          <p:cNvPicPr preferRelativeResize="0"/>
          <p:nvPr/>
        </p:nvPicPr>
        <p:blipFill rotWithShape="1">
          <a:blip r:embed="rId2"/>
          <a:srcRect/>
          <a:stretch>
            <a:fillRect/>
          </a:stretch>
        </p:blipFill>
        <p:spPr>
          <a:xfrm>
            <a:off x="292" y="0"/>
            <a:ext cx="12533046" cy="13715999"/>
          </a:xfrm>
          <a:prstGeom prst="rect">
            <a:avLst/>
          </a:prstGeom>
          <a:noFill/>
          <a:ln>
            <a:noFill/>
          </a:ln>
        </p:spPr>
      </p:pic>
      <p:pic>
        <p:nvPicPr>
          <p:cNvPr id="68" name="Google Shape;68;p15" descr="Изображение"/>
          <p:cNvPicPr preferRelativeResize="0"/>
          <p:nvPr/>
        </p:nvPicPr>
        <p:blipFill rotWithShape="1">
          <a:blip r:embed="rId3"/>
          <a:srcRect/>
          <a:stretch>
            <a:fillRect/>
          </a:stretch>
        </p:blipFill>
        <p:spPr>
          <a:xfrm>
            <a:off x="1491970" y="940539"/>
            <a:ext cx="3301400" cy="809619"/>
          </a:xfrm>
          <a:prstGeom prst="rect">
            <a:avLst/>
          </a:prstGeom>
          <a:noFill/>
          <a:ln>
            <a:noFill/>
          </a:ln>
        </p:spPr>
      </p:pic>
      <p:sp>
        <p:nvSpPr>
          <p:cNvPr id="69" name="Google Shape;69;p15"/>
          <p:cNvSpPr txBox="1"/>
          <p:nvPr/>
        </p:nvSpPr>
        <p:spPr>
          <a:xfrm>
            <a:off x="1492250" y="2825433"/>
            <a:ext cx="9206230" cy="716915"/>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FFFFFF"/>
              </a:buClr>
              <a:buSzPts val="4000"/>
              <a:buFont typeface="Helvetica Neue"/>
              <a:buNone/>
            </a:pPr>
            <a:r>
              <a:rPr lang="en-US" sz="4000" b="1" i="0" u="none" strike="noStrike" cap="none">
                <a:solidFill>
                  <a:srgbClr val="FFFFFF"/>
                </a:solidFill>
                <a:latin typeface="Helvetica Neue"/>
                <a:ea typeface="Helvetica Neue"/>
                <a:cs typeface="Helvetica Neue"/>
                <a:sym typeface="Helvetica Neue"/>
              </a:rPr>
              <a:t>01 | Zeitgeist </a:t>
            </a:r>
            <a:r>
              <a:rPr lang="en-US" sz="4000" b="1" i="0" u="none" strike="noStrike" cap="none">
                <a:solidFill>
                  <a:srgbClr val="FFFFFF"/>
                </a:solidFill>
                <a:latin typeface="Helvetica Neue"/>
                <a:ea typeface="Helvetica Neue"/>
                <a:cs typeface="Helvetica Neue"/>
                <a:sym typeface="Helvetica Neue"/>
              </a:rPr>
              <a:t>Introduction</a:t>
            </a:r>
            <a:endParaRPr lang="en-US" sz="4000" b="1" i="0" u="none" strike="noStrike" cap="none">
              <a:solidFill>
                <a:srgbClr val="FFFFFF"/>
              </a:solidFill>
              <a:latin typeface="Helvetica Neue"/>
              <a:ea typeface="Helvetica Neue"/>
              <a:cs typeface="Helvetica Neue"/>
              <a:sym typeface="Helvetica Neue"/>
            </a:endParaRPr>
          </a:p>
        </p:txBody>
      </p:sp>
      <p:sp>
        <p:nvSpPr>
          <p:cNvPr id="70" name="Google Shape;70;p15"/>
          <p:cNvSpPr txBox="1"/>
          <p:nvPr/>
        </p:nvSpPr>
        <p:spPr>
          <a:xfrm>
            <a:off x="15095220" y="2793048"/>
            <a:ext cx="7028815" cy="1455420"/>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chemeClr val="lt1"/>
              </a:buClr>
              <a:buSzPts val="8800"/>
              <a:buFont typeface="微软雅黑" panose="020B0503020204020204" charset="-122"/>
              <a:buNone/>
            </a:pPr>
            <a:r>
              <a:rPr lang="en-US" sz="8800" b="1" i="0" u="none" strike="noStrike" cap="none">
                <a:solidFill>
                  <a:schemeClr val="lt1"/>
                </a:solidFill>
                <a:latin typeface="微软雅黑" panose="020B0503020204020204" charset="-122"/>
                <a:ea typeface="微软雅黑" panose="020B0503020204020204" charset="-122"/>
                <a:cs typeface="微软雅黑" panose="020B0503020204020204" charset="-122"/>
                <a:sym typeface="微软雅黑" panose="020B0503020204020204" charset="-122"/>
              </a:rPr>
              <a:t>AGENDA</a:t>
            </a:r>
            <a:endParaRPr sz="8800" b="1" i="0" u="none" strike="noStrike" cap="none">
              <a:solidFill>
                <a:schemeClr val="lt1"/>
              </a:solidFill>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71" name="Google Shape;71;p15"/>
          <p:cNvSpPr txBox="1"/>
          <p:nvPr/>
        </p:nvSpPr>
        <p:spPr>
          <a:xfrm>
            <a:off x="1492250" y="4192588"/>
            <a:ext cx="10717530" cy="716915"/>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FFFFFF"/>
              </a:buClr>
              <a:buSzPts val="4000"/>
              <a:buFont typeface="Helvetica Neue"/>
              <a:buNone/>
            </a:pPr>
            <a:r>
              <a:rPr lang="en-US" sz="4000" b="1" i="0" u="none" strike="noStrike" cap="none">
                <a:solidFill>
                  <a:srgbClr val="FFFFFF"/>
                </a:solidFill>
                <a:latin typeface="Helvetica Neue"/>
                <a:ea typeface="Helvetica Neue"/>
                <a:cs typeface="Helvetica Neue"/>
                <a:sym typeface="Helvetica Neue"/>
              </a:rPr>
              <a:t>02 | </a:t>
            </a:r>
            <a:r>
              <a:rPr lang="en-US" sz="4000" b="1" i="0" u="none" strike="noStrike" cap="none">
                <a:solidFill>
                  <a:srgbClr val="FFFFFF"/>
                </a:solidFill>
                <a:latin typeface="Helvetica Neue"/>
                <a:ea typeface="Helvetica Neue"/>
                <a:cs typeface="Helvetica Neue"/>
                <a:sym typeface="Helvetica Neue"/>
              </a:rPr>
              <a:t>Futarchy </a:t>
            </a:r>
            <a:endParaRPr sz="4000" b="1" i="0" u="none" strike="noStrike" cap="none">
              <a:solidFill>
                <a:srgbClr val="FFFFFF"/>
              </a:solidFill>
              <a:latin typeface="Helvetica Neue"/>
              <a:ea typeface="Helvetica Neue"/>
              <a:cs typeface="Helvetica Neue"/>
              <a:sym typeface="Helvetica Neue"/>
            </a:endParaRPr>
          </a:p>
        </p:txBody>
      </p:sp>
      <p:sp>
        <p:nvSpPr>
          <p:cNvPr id="72" name="Google Shape;72;p15"/>
          <p:cNvSpPr txBox="1"/>
          <p:nvPr/>
        </p:nvSpPr>
        <p:spPr>
          <a:xfrm>
            <a:off x="1492250" y="5503229"/>
            <a:ext cx="10717530" cy="716915"/>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FFFFFF"/>
              </a:buClr>
              <a:buSzPts val="4000"/>
              <a:buFont typeface="Helvetica Neue"/>
              <a:buNone/>
            </a:pPr>
            <a:r>
              <a:rPr lang="en-US" sz="4000" b="1" i="0" u="none" strike="noStrike" cap="none">
                <a:solidFill>
                  <a:srgbClr val="FFFFFF"/>
                </a:solidFill>
                <a:latin typeface="Helvetica Neue"/>
                <a:ea typeface="Helvetica Neue"/>
                <a:cs typeface="Helvetica Neue"/>
                <a:sym typeface="Helvetica Neue"/>
              </a:rPr>
              <a:t>03 | </a:t>
            </a:r>
            <a:r>
              <a:rPr lang="en-US" sz="4000" b="1">
                <a:solidFill>
                  <a:srgbClr val="FFFFFF"/>
                </a:solidFill>
                <a:latin typeface="Helvetica Neue"/>
                <a:ea typeface="Helvetica Neue"/>
                <a:cs typeface="Helvetica Neue"/>
                <a:sym typeface="Helvetica Neue"/>
              </a:rPr>
              <a:t>Prediction Market</a:t>
            </a:r>
            <a:endParaRPr lang="zh-CN" altLang="en-US" sz="4000" b="1" i="0" u="none" strike="noStrike" cap="none">
              <a:solidFill>
                <a:srgbClr val="FFFFFF"/>
              </a:solidFill>
              <a:latin typeface="Helvetica Neue"/>
              <a:ea typeface="Helvetica Neue"/>
              <a:cs typeface="Helvetica Neue"/>
              <a:sym typeface="Helvetica Neue"/>
            </a:endParaRPr>
          </a:p>
        </p:txBody>
      </p:sp>
      <p:sp>
        <p:nvSpPr>
          <p:cNvPr id="73" name="Google Shape;73;p15"/>
          <p:cNvSpPr txBox="1"/>
          <p:nvPr/>
        </p:nvSpPr>
        <p:spPr>
          <a:xfrm>
            <a:off x="1475740" y="6778309"/>
            <a:ext cx="10717530" cy="716915"/>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FFFFFF"/>
              </a:buClr>
              <a:buSzPts val="4000"/>
              <a:buFont typeface="Helvetica Neue"/>
              <a:buNone/>
            </a:pPr>
            <a:r>
              <a:rPr lang="en-US" sz="4000" b="1" i="0" u="none" strike="noStrike" cap="none">
                <a:solidFill>
                  <a:srgbClr val="FFFFFF"/>
                </a:solidFill>
                <a:latin typeface="Helvetica Neue"/>
                <a:ea typeface="Helvetica Neue"/>
                <a:cs typeface="Helvetica Neue"/>
                <a:sym typeface="Helvetica Neue"/>
              </a:rPr>
              <a:t>04 | </a:t>
            </a:r>
            <a:r>
              <a:rPr lang="en-US" sz="4000" b="1">
                <a:solidFill>
                  <a:srgbClr val="FFFFFF"/>
                </a:solidFill>
                <a:latin typeface="Helvetica Neue"/>
                <a:ea typeface="Helvetica Neue"/>
                <a:cs typeface="Helvetica Neue"/>
                <a:sym typeface="Helvetica Neue"/>
              </a:rPr>
              <a:t>Seer Program</a:t>
            </a:r>
            <a:endParaRPr lang="en-US" altLang="zh-CN" sz="4000" b="1">
              <a:solidFill>
                <a:srgbClr val="FFFFFF"/>
              </a:solidFill>
              <a:latin typeface="Helvetica Neue"/>
              <a:ea typeface="Helvetica Neue"/>
              <a:cs typeface="Helvetica Neue"/>
              <a:sym typeface="Helvetica Neue"/>
            </a:endParaRPr>
          </a:p>
        </p:txBody>
      </p:sp>
      <p:sp>
        <p:nvSpPr>
          <p:cNvPr id="2" name="Google Shape;73;p15"/>
          <p:cNvSpPr txBox="1"/>
          <p:nvPr/>
        </p:nvSpPr>
        <p:spPr>
          <a:xfrm>
            <a:off x="1459230" y="7981634"/>
            <a:ext cx="10717530" cy="716915"/>
          </a:xfrm>
          <a:prstGeom prst="rect">
            <a:avLst/>
          </a:prstGeom>
          <a:noFill/>
          <a:ln>
            <a:noFill/>
          </a:ln>
        </p:spPr>
        <p:txBody>
          <a:bodyPr spcFirstLastPara="1" wrap="square" lIns="50800" tIns="50800" rIns="50800" bIns="50800" anchor="ctr" anchorCtr="0">
            <a:spAutoFit/>
          </a:bodyPr>
          <a:p>
            <a:pPr marL="0" marR="0" lvl="0" indent="0" algn="l" rtl="0">
              <a:lnSpc>
                <a:spcPct val="100000"/>
              </a:lnSpc>
              <a:spcBef>
                <a:spcPts val="0"/>
              </a:spcBef>
              <a:spcAft>
                <a:spcPts val="0"/>
              </a:spcAft>
              <a:buClr>
                <a:srgbClr val="FFFFFF"/>
              </a:buClr>
              <a:buSzPts val="4000"/>
              <a:buFont typeface="Helvetica Neue"/>
              <a:buNone/>
            </a:pPr>
            <a:r>
              <a:rPr lang="en-US" sz="4000" b="1" i="0" u="none" strike="noStrike" cap="none">
                <a:solidFill>
                  <a:srgbClr val="FFFFFF"/>
                </a:solidFill>
                <a:latin typeface="Helvetica Neue"/>
                <a:ea typeface="Helvetica Neue"/>
                <a:cs typeface="Helvetica Neue"/>
                <a:sym typeface="Helvetica Neue"/>
              </a:rPr>
              <a:t>05 | </a:t>
            </a:r>
            <a:r>
              <a:rPr lang="en-US" sz="4000" b="1" i="0" u="none" strike="noStrike" cap="none">
                <a:solidFill>
                  <a:srgbClr val="FFFFFF"/>
                </a:solidFill>
                <a:latin typeface="Helvetica Neue"/>
                <a:ea typeface="Helvetica Neue"/>
                <a:cs typeface="Helvetica Neue"/>
                <a:sym typeface="Helvetica Neue"/>
              </a:rPr>
              <a:t>Campaign</a:t>
            </a:r>
            <a:endParaRPr lang="en-US" sz="4000" b="1" i="0" u="none" strike="noStrike" cap="none">
              <a:solidFill>
                <a:srgbClr val="FFFFFF"/>
              </a:solidFill>
              <a:latin typeface="Helvetica Neue"/>
              <a:ea typeface="Helvetica Neue"/>
              <a:cs typeface="Helvetica Neue"/>
              <a:sym typeface="Helvetica Neue"/>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3" name="Изображение" descr="Изображение"/>
          <p:cNvPicPr>
            <a:picLocks noChangeAspect="1"/>
          </p:cNvPicPr>
          <p:nvPr/>
        </p:nvPicPr>
        <p:blipFill>
          <a:blip r:embed="rId1"/>
          <a:srcRect l="49333"/>
          <a:stretch>
            <a:fillRect/>
          </a:stretch>
        </p:blipFill>
        <p:spPr>
          <a:xfrm>
            <a:off x="-9014" y="0"/>
            <a:ext cx="6479664" cy="13716000"/>
          </a:xfrm>
          <a:prstGeom prst="rect">
            <a:avLst/>
          </a:prstGeom>
          <a:ln w="12700">
            <a:miter lim="400000"/>
            <a:headEnd/>
            <a:tailEnd/>
          </a:ln>
        </p:spPr>
      </p:pic>
      <p:pic>
        <p:nvPicPr>
          <p:cNvPr id="234"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sp>
        <p:nvSpPr>
          <p:cNvPr id="404" name="Kusama Derby"/>
          <p:cNvSpPr txBox="1"/>
          <p:nvPr/>
        </p:nvSpPr>
        <p:spPr>
          <a:xfrm>
            <a:off x="1513674" y="2150099"/>
            <a:ext cx="8641710" cy="1640205"/>
          </a:xfrm>
          <a:prstGeom prst="rect">
            <a:avLst/>
          </a:prstGeom>
          <a:ln w="12700">
            <a:miter lim="400000"/>
          </a:ln>
        </p:spPr>
        <p:txBody>
          <a:bodyPr lIns="50800" tIns="50800" rIns="50800" bIns="50800">
            <a:spAutoFit/>
          </a:bodyPr>
          <a:lstStyle/>
          <a:p>
            <a:pPr algn="l">
              <a:defRPr sz="10000" b="1"/>
            </a:pPr>
            <a:r>
              <a:rPr>
                <a:solidFill>
                  <a:srgbClr val="E10178"/>
                </a:solidFill>
              </a:rPr>
              <a:t>Kusama</a:t>
            </a:r>
            <a:r>
              <a:t> </a:t>
            </a:r>
            <a:r>
              <a:rPr>
                <a:solidFill>
                  <a:srgbClr val="E10178"/>
                </a:solidFill>
              </a:rPr>
              <a:t>Derby</a:t>
            </a:r>
            <a:endParaRPr>
              <a:solidFill>
                <a:srgbClr val="E10178"/>
              </a:solidFill>
            </a:endParaRPr>
          </a:p>
        </p:txBody>
      </p:sp>
      <p:sp>
        <p:nvSpPr>
          <p:cNvPr id="405" name="Our first testnet campaign."/>
          <p:cNvSpPr txBox="1"/>
          <p:nvPr/>
        </p:nvSpPr>
        <p:spPr>
          <a:xfrm>
            <a:off x="11616094" y="3761806"/>
            <a:ext cx="8833115" cy="857881"/>
          </a:xfrm>
          <a:prstGeom prst="rect">
            <a:avLst/>
          </a:prstGeom>
          <a:ln w="12700">
            <a:miter lim="400000"/>
          </a:ln>
        </p:spPr>
        <p:txBody>
          <a:bodyPr lIns="50800" tIns="50800" rIns="50800" bIns="50800">
            <a:spAutoFit/>
          </a:bodyPr>
          <a:lstStyle>
            <a:lvl1pPr algn="l" defTabSz="914400">
              <a:lnSpc>
                <a:spcPct val="115000"/>
              </a:lnSpc>
              <a:defRPr sz="5000" b="1"/>
            </a:lvl1pPr>
          </a:lstStyle>
          <a:p>
            <a:r>
              <a:rPr>
                <a:solidFill>
                  <a:srgbClr val="FF0000"/>
                </a:solidFill>
              </a:rPr>
              <a:t>Our first testnet campaign.</a:t>
            </a:r>
            <a:endParaRPr>
              <a:solidFill>
                <a:srgbClr val="FF0000"/>
              </a:solidFill>
            </a:endParaRPr>
          </a:p>
        </p:txBody>
      </p:sp>
      <p:sp>
        <p:nvSpPr>
          <p:cNvPr id="406" name="Over 3000 sign-ups on Gleam."/>
          <p:cNvSpPr txBox="1"/>
          <p:nvPr/>
        </p:nvSpPr>
        <p:spPr>
          <a:xfrm>
            <a:off x="11423689" y="6445568"/>
            <a:ext cx="5088485" cy="596265"/>
          </a:xfrm>
          <a:prstGeom prst="rect">
            <a:avLst/>
          </a:prstGeom>
          <a:ln w="12700">
            <a:miter lim="400000"/>
          </a:ln>
        </p:spPr>
        <p:txBody>
          <a:bodyPr lIns="50800" tIns="50800" rIns="50800" bIns="50800" anchor="ctr">
            <a:spAutoFit/>
          </a:bodyPr>
          <a:lstStyle>
            <a:lvl1pPr algn="l" defTabSz="914400">
              <a:lnSpc>
                <a:spcPct val="115000"/>
              </a:lnSpc>
              <a:defRPr sz="2300"/>
            </a:lvl1pPr>
          </a:lstStyle>
          <a:p>
            <a:r>
              <a:rPr sz="2800">
                <a:solidFill>
                  <a:schemeClr val="bg1"/>
                </a:solidFill>
              </a:rPr>
              <a:t>Over 3000 sign-ups on Gleam.</a:t>
            </a:r>
            <a:endParaRPr sz="2800">
              <a:solidFill>
                <a:schemeClr val="bg1"/>
              </a:solidFill>
            </a:endParaRPr>
          </a:p>
        </p:txBody>
      </p:sp>
      <p:sp>
        <p:nvSpPr>
          <p:cNvPr id="407" name="More than 900 users paid $2.00 to get access to our testnet faucet (spam prevention)."/>
          <p:cNvSpPr txBox="1"/>
          <p:nvPr/>
        </p:nvSpPr>
        <p:spPr>
          <a:xfrm>
            <a:off x="11423689" y="10136143"/>
            <a:ext cx="5088485" cy="2340610"/>
          </a:xfrm>
          <a:prstGeom prst="rect">
            <a:avLst/>
          </a:prstGeom>
          <a:ln w="12700">
            <a:miter lim="400000"/>
          </a:ln>
        </p:spPr>
        <p:txBody>
          <a:bodyPr lIns="50800" tIns="50800" rIns="50800" bIns="50800" anchor="ctr">
            <a:spAutoFit/>
          </a:bodyPr>
          <a:lstStyle>
            <a:lvl1pPr algn="l" defTabSz="914400">
              <a:lnSpc>
                <a:spcPct val="130000"/>
              </a:lnSpc>
              <a:defRPr sz="2300"/>
            </a:lvl1pPr>
          </a:lstStyle>
          <a:p>
            <a:r>
              <a:rPr sz="2800" dirty="0">
                <a:solidFill>
                  <a:schemeClr val="bg1"/>
                </a:solidFill>
              </a:rPr>
              <a:t>More than </a:t>
            </a:r>
            <a:r>
              <a:rPr lang="en-US" sz="2800" dirty="0">
                <a:solidFill>
                  <a:schemeClr val="bg1"/>
                </a:solidFill>
              </a:rPr>
              <a:t>11</a:t>
            </a:r>
            <a:r>
              <a:rPr sz="2800" dirty="0">
                <a:solidFill>
                  <a:schemeClr val="bg1"/>
                </a:solidFill>
              </a:rPr>
              <a:t>00 users paid $2.00 </a:t>
            </a:r>
            <a:br>
              <a:rPr lang="en-US" sz="2800" dirty="0">
                <a:solidFill>
                  <a:schemeClr val="bg1"/>
                </a:solidFill>
              </a:rPr>
            </a:br>
            <a:r>
              <a:rPr sz="2800" dirty="0">
                <a:solidFill>
                  <a:schemeClr val="bg1"/>
                </a:solidFill>
              </a:rPr>
              <a:t>to get access to our </a:t>
            </a:r>
            <a:r>
              <a:rPr sz="2800" dirty="0" err="1">
                <a:solidFill>
                  <a:schemeClr val="bg1"/>
                </a:solidFill>
              </a:rPr>
              <a:t>testnet</a:t>
            </a:r>
            <a:r>
              <a:rPr sz="2800" dirty="0">
                <a:solidFill>
                  <a:schemeClr val="bg1"/>
                </a:solidFill>
              </a:rPr>
              <a:t> faucet (spam prevention).</a:t>
            </a:r>
            <a:endParaRPr sz="2800" dirty="0">
              <a:solidFill>
                <a:schemeClr val="bg1"/>
              </a:solidFill>
            </a:endParaRPr>
          </a:p>
        </p:txBody>
      </p:sp>
      <p:sp>
        <p:nvSpPr>
          <p:cNvPr id="408" name="We hit the limit of nodes on public telemetry. Currently more than 500 nodes are active on our testnet."/>
          <p:cNvSpPr txBox="1"/>
          <p:nvPr/>
        </p:nvSpPr>
        <p:spPr>
          <a:xfrm>
            <a:off x="11423689" y="7682641"/>
            <a:ext cx="5088485" cy="2081530"/>
          </a:xfrm>
          <a:prstGeom prst="rect">
            <a:avLst/>
          </a:prstGeom>
          <a:ln w="12700">
            <a:miter lim="400000"/>
          </a:ln>
        </p:spPr>
        <p:txBody>
          <a:bodyPr lIns="50800" tIns="50800" rIns="50800" bIns="50800" anchor="ctr">
            <a:spAutoFit/>
          </a:bodyPr>
          <a:lstStyle>
            <a:lvl1pPr algn="l" defTabSz="914400">
              <a:lnSpc>
                <a:spcPct val="130000"/>
              </a:lnSpc>
              <a:defRPr sz="2300"/>
            </a:lvl1pPr>
          </a:lstStyle>
          <a:p>
            <a:pPr algn="l">
              <a:lnSpc>
                <a:spcPct val="115000"/>
              </a:lnSpc>
            </a:pPr>
            <a:r>
              <a:rPr sz="2800">
                <a:solidFill>
                  <a:schemeClr val="bg1"/>
                </a:solidFill>
              </a:rPr>
              <a:t>We hit the limit of nodes on public telemetry. Currently more than 600 nodes are active on our testnet.</a:t>
            </a:r>
            <a:endParaRPr sz="2800">
              <a:solidFill>
                <a:schemeClr val="bg1"/>
              </a:solidFill>
            </a:endParaRPr>
          </a:p>
        </p:txBody>
      </p:sp>
      <p:pic>
        <p:nvPicPr>
          <p:cNvPr id="410" name="Изображение" descr="Изображение"/>
          <p:cNvPicPr>
            <a:picLocks noChangeAspect="1"/>
          </p:cNvPicPr>
          <p:nvPr/>
        </p:nvPicPr>
        <p:blipFill>
          <a:blip r:embed="rId3"/>
          <a:srcRect b="18705"/>
          <a:stretch>
            <a:fillRect/>
          </a:stretch>
        </p:blipFill>
        <p:spPr>
          <a:xfrm>
            <a:off x="16183286" y="5087765"/>
            <a:ext cx="8200715" cy="4977807"/>
          </a:xfrm>
          <a:prstGeom prst="rect">
            <a:avLst/>
          </a:prstGeom>
          <a:ln w="12700">
            <a:miter lim="400000"/>
            <a:headEnd/>
            <a:tailEnd/>
          </a:ln>
          <a:effectLst>
            <a:reflection stA="53511" endPos="40000" dir="5400000" sy="-100000" algn="bl" rotWithShape="0"/>
          </a:effectLst>
        </p:spPr>
      </p:pic>
      <p:pic>
        <p:nvPicPr>
          <p:cNvPr id="411" name="Google Shape;553;p75" descr="Google Shape;553;p75"/>
          <p:cNvPicPr>
            <a:picLocks noChangeAspect="1"/>
          </p:cNvPicPr>
          <p:nvPr/>
        </p:nvPicPr>
        <p:blipFill>
          <a:blip r:embed="rId4"/>
          <a:srcRect t="11787"/>
          <a:stretch>
            <a:fillRect/>
          </a:stretch>
        </p:blipFill>
        <p:spPr>
          <a:xfrm>
            <a:off x="1163756" y="6595354"/>
            <a:ext cx="7715515" cy="860727"/>
          </a:xfrm>
          <a:prstGeom prst="rect">
            <a:avLst/>
          </a:prstGeom>
          <a:ln w="12700">
            <a:miter lim="400000"/>
            <a:headEnd/>
            <a:tailEnd/>
          </a:ln>
          <a:effectLst>
            <a:outerShdw blurRad="825500" dist="456383" dir="5400000" rotWithShape="0">
              <a:srgbClr val="000000">
                <a:alpha val="50000"/>
              </a:srgbClr>
            </a:outerShdw>
          </a:effectLst>
        </p:spPr>
      </p:pic>
      <p:pic>
        <p:nvPicPr>
          <p:cNvPr id="412" name="Google Shape;554;p75" descr="Google Shape;554;p75"/>
          <p:cNvPicPr>
            <a:picLocks noChangeAspect="1"/>
          </p:cNvPicPr>
          <p:nvPr/>
        </p:nvPicPr>
        <p:blipFill>
          <a:blip r:embed="rId5"/>
          <a:stretch>
            <a:fillRect/>
          </a:stretch>
        </p:blipFill>
        <p:spPr>
          <a:xfrm>
            <a:off x="1145547" y="8147244"/>
            <a:ext cx="7742706" cy="1867613"/>
          </a:xfrm>
          <a:prstGeom prst="rect">
            <a:avLst/>
          </a:prstGeom>
          <a:ln w="12700">
            <a:miter lim="400000"/>
            <a:headEnd/>
            <a:tailEnd/>
          </a:ln>
          <a:effectLst>
            <a:outerShdw blurRad="1104900" dist="456383" dir="5400000" rotWithShape="0">
              <a:srgbClr val="000000">
                <a:alpha val="50000"/>
              </a:srgbClr>
            </a:outerShdw>
          </a:effectLst>
        </p:spPr>
      </p:pic>
      <p:grpSp>
        <p:nvGrpSpPr>
          <p:cNvPr id="416" name="Сгруппировать"/>
          <p:cNvGrpSpPr/>
          <p:nvPr/>
        </p:nvGrpSpPr>
        <p:grpSpPr>
          <a:xfrm>
            <a:off x="10777855" y="6743700"/>
            <a:ext cx="354965" cy="3882390"/>
            <a:chOff x="0" y="0"/>
            <a:chExt cx="354941" cy="2815420"/>
          </a:xfrm>
        </p:grpSpPr>
        <p:sp>
          <p:nvSpPr>
            <p:cNvPr id="413" name="Линия"/>
            <p:cNvSpPr/>
            <p:nvPr/>
          </p:nvSpPr>
          <p:spPr>
            <a:xfrm>
              <a:off x="0" y="0"/>
              <a:ext cx="354942" cy="0"/>
            </a:xfrm>
            <a:prstGeom prst="line">
              <a:avLst/>
            </a:prstGeom>
            <a:noFill/>
            <a:ln w="50800" cap="flat">
              <a:solidFill>
                <a:srgbClr val="E10178"/>
              </a:solidFill>
              <a:prstDash val="solid"/>
              <a:miter lim="400000"/>
            </a:ln>
            <a:effectLst/>
          </p:spPr>
          <p:txBody>
            <a:bodyPr wrap="square" lIns="50800" tIns="50800" rIns="50800" bIns="50800" numCol="1" anchor="ctr">
              <a:noAutofit/>
            </a:bodyPr>
            <a:lstStyle/>
            <a:p/>
          </p:txBody>
        </p:sp>
        <p:sp>
          <p:nvSpPr>
            <p:cNvPr id="414" name="Линия"/>
            <p:cNvSpPr/>
            <p:nvPr/>
          </p:nvSpPr>
          <p:spPr>
            <a:xfrm>
              <a:off x="0" y="934667"/>
              <a:ext cx="354942" cy="1"/>
            </a:xfrm>
            <a:prstGeom prst="line">
              <a:avLst/>
            </a:prstGeom>
            <a:noFill/>
            <a:ln w="50800" cap="flat">
              <a:solidFill>
                <a:srgbClr val="E10178"/>
              </a:solidFill>
              <a:prstDash val="solid"/>
              <a:miter lim="400000"/>
            </a:ln>
            <a:effectLst/>
          </p:spPr>
          <p:txBody>
            <a:bodyPr wrap="square" lIns="50800" tIns="50800" rIns="50800" bIns="50800" numCol="1" anchor="ctr">
              <a:noAutofit/>
            </a:bodyPr>
            <a:lstStyle/>
            <a:p/>
          </p:txBody>
        </p:sp>
        <p:sp>
          <p:nvSpPr>
            <p:cNvPr id="415" name="Линия"/>
            <p:cNvSpPr/>
            <p:nvPr/>
          </p:nvSpPr>
          <p:spPr>
            <a:xfrm>
              <a:off x="0" y="2815420"/>
              <a:ext cx="354942" cy="1"/>
            </a:xfrm>
            <a:prstGeom prst="line">
              <a:avLst/>
            </a:prstGeom>
            <a:noFill/>
            <a:ln w="50800" cap="flat">
              <a:solidFill>
                <a:srgbClr val="E10178"/>
              </a:solidFill>
              <a:prstDash val="solid"/>
              <a:miter lim="400000"/>
            </a:ln>
            <a:effectLst/>
          </p:spPr>
          <p:txBody>
            <a:bodyPr wrap="square" lIns="50800" tIns="50800" rIns="50800" bIns="50800" numCol="1" anchor="ctr">
              <a:noAutofit/>
            </a:bodyPr>
            <a:lstStyle/>
            <a:p/>
          </p:txBody>
        </p:sp>
      </p:gr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3" name="Изображение" descr="Изображение"/>
          <p:cNvPicPr>
            <a:picLocks noChangeAspect="1"/>
          </p:cNvPicPr>
          <p:nvPr/>
        </p:nvPicPr>
        <p:blipFill>
          <a:blip r:embed="rId1"/>
          <a:srcRect l="49333"/>
          <a:stretch>
            <a:fillRect/>
          </a:stretch>
        </p:blipFill>
        <p:spPr>
          <a:xfrm>
            <a:off x="-9014" y="0"/>
            <a:ext cx="6479664" cy="13716000"/>
          </a:xfrm>
          <a:prstGeom prst="rect">
            <a:avLst/>
          </a:prstGeom>
          <a:ln w="12700">
            <a:miter lim="400000"/>
            <a:headEnd/>
            <a:tailEnd/>
          </a:ln>
        </p:spPr>
      </p:pic>
      <p:pic>
        <p:nvPicPr>
          <p:cNvPr id="234"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pic>
        <p:nvPicPr>
          <p:cNvPr id="2" name="图片 1"/>
          <p:cNvPicPr>
            <a:picLocks noChangeAspect="1"/>
          </p:cNvPicPr>
          <p:nvPr/>
        </p:nvPicPr>
        <p:blipFill>
          <a:blip r:embed="rId3"/>
          <a:stretch>
            <a:fillRect/>
          </a:stretch>
        </p:blipFill>
        <p:spPr>
          <a:xfrm>
            <a:off x="1463040" y="2393315"/>
            <a:ext cx="18966180" cy="10102850"/>
          </a:xfrm>
          <a:prstGeom prst="rect">
            <a:avLst/>
          </a:prstGeom>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6" name="Изображение" descr="Изображение"/>
          <p:cNvPicPr>
            <a:picLocks noChangeAspect="1"/>
          </p:cNvPicPr>
          <p:nvPr/>
        </p:nvPicPr>
        <p:blipFill>
          <a:blip r:embed="rId1"/>
          <a:stretch>
            <a:fillRect/>
          </a:stretch>
        </p:blipFill>
        <p:spPr>
          <a:xfrm>
            <a:off x="1491970" y="940539"/>
            <a:ext cx="3301400" cy="809619"/>
          </a:xfrm>
          <a:prstGeom prst="rect">
            <a:avLst/>
          </a:prstGeom>
          <a:ln w="12700">
            <a:miter lim="400000"/>
            <a:headEnd/>
            <a:tailEnd/>
          </a:ln>
        </p:spPr>
      </p:pic>
      <p:pic>
        <p:nvPicPr>
          <p:cNvPr id="2" name="图片 1"/>
          <p:cNvPicPr>
            <a:picLocks noChangeAspect="1"/>
          </p:cNvPicPr>
          <p:nvPr/>
        </p:nvPicPr>
        <p:blipFill>
          <a:blip r:embed="rId2"/>
          <a:stretch>
            <a:fillRect/>
          </a:stretch>
        </p:blipFill>
        <p:spPr>
          <a:xfrm>
            <a:off x="1247140" y="2609850"/>
            <a:ext cx="18023840" cy="9600565"/>
          </a:xfrm>
          <a:prstGeom prst="rect">
            <a:avLst/>
          </a:prstGeom>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6" name="Изображение" descr="Изображение"/>
          <p:cNvPicPr>
            <a:picLocks noChangeAspect="1"/>
          </p:cNvPicPr>
          <p:nvPr/>
        </p:nvPicPr>
        <p:blipFill>
          <a:blip r:embed="rId1"/>
          <a:stretch>
            <a:fillRect/>
          </a:stretch>
        </p:blipFill>
        <p:spPr>
          <a:xfrm>
            <a:off x="1491970" y="940539"/>
            <a:ext cx="3301400" cy="809619"/>
          </a:xfrm>
          <a:prstGeom prst="rect">
            <a:avLst/>
          </a:prstGeom>
          <a:ln w="12700">
            <a:miter lim="400000"/>
            <a:headEnd/>
            <a:tailEnd/>
          </a:ln>
        </p:spPr>
      </p:pic>
      <p:pic>
        <p:nvPicPr>
          <p:cNvPr id="2" name="图片 1"/>
          <p:cNvPicPr>
            <a:picLocks noChangeAspect="1"/>
          </p:cNvPicPr>
          <p:nvPr/>
        </p:nvPicPr>
        <p:blipFill>
          <a:blip r:embed="rId2"/>
          <a:stretch>
            <a:fillRect/>
          </a:stretch>
        </p:blipFill>
        <p:spPr>
          <a:xfrm>
            <a:off x="2687320" y="2465705"/>
            <a:ext cx="13237210" cy="8254365"/>
          </a:xfrm>
          <a:prstGeom prst="rect">
            <a:avLst/>
          </a:prstGeom>
        </p:spPr>
      </p:pic>
      <p:sp>
        <p:nvSpPr>
          <p:cNvPr id="4" name="文本框 3"/>
          <p:cNvSpPr txBox="1"/>
          <p:nvPr/>
        </p:nvSpPr>
        <p:spPr>
          <a:xfrm>
            <a:off x="16296640" y="6210300"/>
            <a:ext cx="7771765" cy="65532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t" forceAA="0" upright="0">
            <a:spAutoFit/>
          </a:bodyPr>
          <a:p>
            <a:pPr marL="0" marR="0" indent="0" algn="ctr" defTabSz="2438400" rtl="0" fontAlgn="auto" latinLnBrk="0" hangingPunct="0">
              <a:lnSpc>
                <a:spcPct val="100000"/>
              </a:lnSpc>
              <a:spcBef>
                <a:spcPts val="0"/>
              </a:spcBef>
              <a:spcAft>
                <a:spcPts val="0"/>
              </a:spcAft>
              <a:buClrTx/>
              <a:buSzTx/>
              <a:buFontTx/>
              <a:buNone/>
            </a:pPr>
            <a:r>
              <a:rPr kumimoji="0" lang="zh-CN" altLang="en-US" sz="3600" b="1" i="0" u="none" strike="noStrike" cap="none" spc="0" normalizeH="0" baseline="0">
                <a:ln>
                  <a:noFill/>
                </a:ln>
                <a:solidFill>
                  <a:schemeClr val="bg1"/>
                </a:solidFill>
                <a:effectLst/>
                <a:uFillTx/>
                <a:latin typeface="+mn-lt"/>
                <a:ea typeface="+mn-ea"/>
                <a:cs typeface="+mn-cs"/>
                <a:sym typeface="Helvetica Neue"/>
              </a:rPr>
              <a:t>https://signup.zeitgeist.pm/</a:t>
            </a:r>
            <a:endParaRPr kumimoji="0" lang="zh-CN" altLang="en-US" sz="3600" b="1" i="0" u="none" strike="noStrike" cap="none" spc="0" normalizeH="0" baseline="0">
              <a:ln>
                <a:noFill/>
              </a:ln>
              <a:solidFill>
                <a:schemeClr val="bg1"/>
              </a:solidFill>
              <a:effectLst/>
              <a:uFillTx/>
              <a:latin typeface="+mn-lt"/>
              <a:ea typeface="+mn-ea"/>
              <a:cs typeface="+mn-cs"/>
              <a:sym typeface="Helvetica Neue"/>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6" name="Изображение" descr="Изображение"/>
          <p:cNvPicPr>
            <a:picLocks noChangeAspect="1"/>
          </p:cNvPicPr>
          <p:nvPr/>
        </p:nvPicPr>
        <p:blipFill>
          <a:blip r:embed="rId1"/>
          <a:stretch>
            <a:fillRect/>
          </a:stretch>
        </p:blipFill>
        <p:spPr>
          <a:xfrm>
            <a:off x="1491970" y="940539"/>
            <a:ext cx="3301400" cy="809619"/>
          </a:xfrm>
          <a:prstGeom prst="rect">
            <a:avLst/>
          </a:prstGeom>
          <a:ln w="12700">
            <a:miter lim="400000"/>
            <a:headEnd/>
            <a:tailEnd/>
          </a:ln>
        </p:spPr>
      </p:pic>
      <p:sp>
        <p:nvSpPr>
          <p:cNvPr id="3" name="文本框 2"/>
          <p:cNvSpPr txBox="1"/>
          <p:nvPr/>
        </p:nvSpPr>
        <p:spPr>
          <a:xfrm>
            <a:off x="4919345" y="5561965"/>
            <a:ext cx="12355830" cy="157861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ctr" forceAA="0" upright="0">
            <a:spAutoFit/>
          </a:bodyPr>
          <a:p>
            <a:pPr marL="0" marR="0" indent="0" algn="ctr" defTabSz="2438400" rtl="0" fontAlgn="auto" latinLnBrk="0" hangingPunct="0">
              <a:lnSpc>
                <a:spcPct val="100000"/>
              </a:lnSpc>
              <a:spcBef>
                <a:spcPts val="0"/>
              </a:spcBef>
              <a:spcAft>
                <a:spcPts val="0"/>
              </a:spcAft>
              <a:buClrTx/>
              <a:buSzTx/>
              <a:buFontTx/>
              <a:buNone/>
            </a:pPr>
            <a:r>
              <a:rPr kumimoji="0" lang="en-US" altLang="zh-CN" sz="9600" b="1" i="0" u="none" strike="noStrike" cap="none" spc="0" normalizeH="0" baseline="0">
                <a:ln>
                  <a:noFill/>
                </a:ln>
                <a:solidFill>
                  <a:schemeClr val="bg1"/>
                </a:solidFill>
                <a:effectLst/>
                <a:uFillTx/>
                <a:latin typeface="+mn-lt"/>
                <a:ea typeface="+mn-ea"/>
                <a:cs typeface="+mn-cs"/>
                <a:sym typeface="Helvetica Neue"/>
              </a:rPr>
              <a:t>Thanks</a:t>
            </a:r>
            <a:endParaRPr kumimoji="0" lang="en-US" altLang="zh-CN" sz="9600" b="1" i="0" u="none" strike="noStrike" cap="none" spc="0" normalizeH="0" baseline="0">
              <a:ln>
                <a:noFill/>
              </a:ln>
              <a:solidFill>
                <a:schemeClr val="bg1"/>
              </a:solidFill>
              <a:effectLst/>
              <a:uFillTx/>
              <a:latin typeface="+mn-lt"/>
              <a:ea typeface="+mn-ea"/>
              <a:cs typeface="+mn-cs"/>
              <a:sym typeface="Helvetica Neue"/>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grpSp>
        <p:nvGrpSpPr>
          <p:cNvPr id="2" name="组合 1"/>
          <p:cNvGrpSpPr/>
          <p:nvPr/>
        </p:nvGrpSpPr>
        <p:grpSpPr>
          <a:xfrm>
            <a:off x="27305" y="0"/>
            <a:ext cx="12743815" cy="13716000"/>
            <a:chOff x="43" y="0"/>
            <a:chExt cx="20069" cy="21600"/>
          </a:xfrm>
        </p:grpSpPr>
        <p:pic>
          <p:nvPicPr>
            <p:cNvPr id="79" name="Google Shape;79;p16" descr="Изображение"/>
            <p:cNvPicPr preferRelativeResize="0"/>
            <p:nvPr/>
          </p:nvPicPr>
          <p:blipFill rotWithShape="1">
            <a:blip r:embed="rId1"/>
            <a:srcRect l="18732"/>
            <a:stretch>
              <a:fillRect/>
            </a:stretch>
          </p:blipFill>
          <p:spPr>
            <a:xfrm>
              <a:off x="43" y="0"/>
              <a:ext cx="16367" cy="21600"/>
            </a:xfrm>
            <a:prstGeom prst="rect">
              <a:avLst/>
            </a:prstGeom>
            <a:noFill/>
            <a:ln>
              <a:noFill/>
            </a:ln>
          </p:spPr>
        </p:pic>
        <p:pic>
          <p:nvPicPr>
            <p:cNvPr id="80" name="Google Shape;80;p16" descr="Изображение"/>
            <p:cNvPicPr preferRelativeResize="0"/>
            <p:nvPr/>
          </p:nvPicPr>
          <p:blipFill rotWithShape="1">
            <a:blip r:embed="rId2"/>
            <a:srcRect/>
            <a:stretch>
              <a:fillRect/>
            </a:stretch>
          </p:blipFill>
          <p:spPr>
            <a:xfrm>
              <a:off x="2350" y="1481"/>
              <a:ext cx="5199" cy="1275"/>
            </a:xfrm>
            <a:prstGeom prst="rect">
              <a:avLst/>
            </a:prstGeom>
            <a:noFill/>
            <a:ln>
              <a:noFill/>
            </a:ln>
          </p:spPr>
        </p:pic>
        <p:pic>
          <p:nvPicPr>
            <p:cNvPr id="81" name="Google Shape;81;p16" descr="Изображение"/>
            <p:cNvPicPr preferRelativeResize="0"/>
            <p:nvPr/>
          </p:nvPicPr>
          <p:blipFill rotWithShape="1">
            <a:blip r:embed="rId3"/>
            <a:srcRect l="3607"/>
            <a:stretch>
              <a:fillRect/>
            </a:stretch>
          </p:blipFill>
          <p:spPr>
            <a:xfrm>
              <a:off x="1512" y="5850"/>
              <a:ext cx="18600" cy="12437"/>
            </a:xfrm>
            <a:prstGeom prst="rect">
              <a:avLst/>
            </a:prstGeom>
            <a:noFill/>
            <a:ln>
              <a:noFill/>
            </a:ln>
          </p:spPr>
        </p:pic>
      </p:grpSp>
      <p:sp>
        <p:nvSpPr>
          <p:cNvPr id="478" name="Google Shape;478;p51"/>
          <p:cNvSpPr txBox="1"/>
          <p:nvPr>
            <p:ph type="ctrTitle"/>
          </p:nvPr>
        </p:nvSpPr>
        <p:spPr>
          <a:xfrm flipH="1">
            <a:off x="11323955" y="6641465"/>
            <a:ext cx="12601575" cy="2844800"/>
          </a:xfrm>
          <a:prstGeom prst="rect">
            <a:avLst/>
          </a:prstGeom>
        </p:spPr>
        <p:txBody>
          <a:bodyPr spcFirstLastPara="1" wrap="square" lIns="91425" tIns="91425" rIns="91425" bIns="91425" anchor="ctr" anchorCtr="0">
            <a:noAutofit/>
          </a:bodyPr>
          <a:p>
            <a:pPr marL="0" lvl="0" indent="0" algn="l" rtl="0">
              <a:spcBef>
                <a:spcPts val="0"/>
              </a:spcBef>
              <a:spcAft>
                <a:spcPts val="0"/>
              </a:spcAft>
              <a:buNone/>
            </a:pPr>
            <a:r>
              <a:rPr lang="en-US">
                <a:solidFill>
                  <a:srgbClr val="FFFFFF"/>
                </a:solidFill>
                <a:latin typeface="微软雅黑" panose="020B0503020204020204" charset="-122"/>
                <a:ea typeface="微软雅黑" panose="020B0503020204020204" charset="-122"/>
                <a:cs typeface="微软雅黑" panose="020B0503020204020204" charset="-122"/>
                <a:sym typeface="Helvetica Neue"/>
              </a:rPr>
              <a:t>Zeitgeist Introduction</a:t>
            </a:r>
            <a:br>
              <a:rPr lang="en-US" b="1" i="0" u="none" strike="noStrike" cap="none">
                <a:solidFill>
                  <a:srgbClr val="B5C1CA"/>
                </a:solidFill>
                <a:latin typeface="微软雅黑" panose="020B0503020204020204" charset="-122"/>
                <a:ea typeface="微软雅黑" panose="020B0503020204020204" charset="-122"/>
                <a:cs typeface="微软雅黑" panose="020B0503020204020204" charset="-122"/>
                <a:sym typeface="Helvetica Neue"/>
              </a:rPr>
            </a:br>
            <a:endParaRPr lang="en-GB">
              <a:latin typeface="微软雅黑" panose="020B0503020204020204" charset="-122"/>
              <a:ea typeface="微软雅黑" panose="020B0503020204020204" charset="-122"/>
              <a:cs typeface="微软雅黑" panose="020B0503020204020204" charset="-122"/>
            </a:endParaRPr>
          </a:p>
        </p:txBody>
      </p:sp>
      <p:sp>
        <p:nvSpPr>
          <p:cNvPr id="479" name="Google Shape;479;p51"/>
          <p:cNvSpPr txBox="1"/>
          <p:nvPr/>
        </p:nvSpPr>
        <p:spPr>
          <a:xfrm flipH="1">
            <a:off x="11323955" y="4697730"/>
            <a:ext cx="8719185" cy="220789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Exo 2"/>
              <a:buNone/>
              <a:defRPr sz="36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2pPr>
            <a:lvl3pPr marR="0" lvl="2"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3pPr>
            <a:lvl4pPr marR="0" lvl="3"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4pPr>
            <a:lvl5pPr marR="0" lvl="4"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5pPr>
            <a:lvl6pPr marR="0" lvl="5"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6pPr>
            <a:lvl7pPr marR="0" lvl="6"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7pPr>
            <a:lvl8pPr marR="0" lvl="7"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8pPr>
            <a:lvl9pPr marR="0" lvl="8"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9pPr>
          </a:lstStyle>
          <a:p>
            <a:pPr marL="0" lvl="0" indent="0" algn="l" rtl="0">
              <a:spcBef>
                <a:spcPts val="0"/>
              </a:spcBef>
              <a:spcAft>
                <a:spcPts val="0"/>
              </a:spcAft>
              <a:buNone/>
            </a:pPr>
            <a:r>
              <a:rPr lang="en-GB" sz="6000">
                <a:solidFill>
                  <a:schemeClr val="bg1"/>
                </a:solidFill>
              </a:rPr>
              <a:t>0</a:t>
            </a:r>
            <a:r>
              <a:rPr lang="en-US" altLang="en-GB" sz="6000">
                <a:solidFill>
                  <a:schemeClr val="bg1"/>
                </a:solidFill>
              </a:rPr>
              <a:t>1</a:t>
            </a:r>
            <a:endParaRPr lang="en-US" altLang="en-GB" sz="6000">
              <a:solidFill>
                <a:schemeClr val="bg1"/>
              </a:solidFill>
            </a:endParaRPr>
          </a:p>
        </p:txBody>
      </p:sp>
      <p:cxnSp>
        <p:nvCxnSpPr>
          <p:cNvPr id="481" name="Google Shape;481;p51"/>
          <p:cNvCxnSpPr/>
          <p:nvPr/>
        </p:nvCxnSpPr>
        <p:spPr>
          <a:xfrm>
            <a:off x="10891520" y="593090"/>
            <a:ext cx="80010" cy="5544820"/>
          </a:xfrm>
          <a:prstGeom prst="straightConnector1">
            <a:avLst/>
          </a:prstGeom>
          <a:noFill/>
          <a:ln w="9525" cap="flat" cmpd="sng">
            <a:solidFill>
              <a:schemeClr val="bg1"/>
            </a:solidFill>
            <a:prstDash val="solid"/>
            <a:round/>
            <a:headEnd type="none" w="med" len="med"/>
            <a:tailEnd type="none" w="med" len="med"/>
          </a:ln>
        </p:spPr>
      </p:cxnSp>
      <p:sp>
        <p:nvSpPr>
          <p:cNvPr id="4" name="Google Shape;478;p51"/>
          <p:cNvSpPr txBox="1"/>
          <p:nvPr/>
        </p:nvSpPr>
        <p:spPr>
          <a:xfrm flipH="1">
            <a:off x="11400155" y="7434580"/>
            <a:ext cx="7691120" cy="28448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1pPr>
            <a:lvl2pPr marR="0" lvl="1"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2pPr>
            <a:lvl3pPr marR="0" lvl="2"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3pPr>
            <a:lvl4pPr marR="0" lvl="3"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4pPr>
            <a:lvl5pPr marR="0" lvl="4"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5pPr>
            <a:lvl6pPr marR="0" lvl="5"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6pPr>
            <a:lvl7pPr marR="0" lvl="6"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7pPr>
            <a:lvl8pPr marR="0" lvl="7"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8pPr>
            <a:lvl9pPr marR="0" lvl="8"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9pPr>
          </a:lstStyle>
          <a:p>
            <a:pPr marL="0" lvl="0" indent="0" algn="l" rtl="0">
              <a:spcBef>
                <a:spcPts val="0"/>
              </a:spcBef>
              <a:spcAft>
                <a:spcPts val="0"/>
              </a:spcAft>
              <a:buNone/>
            </a:pPr>
            <a:endParaRPr lang="zh-CN" altLang="en-US" sz="6000">
              <a:solidFill>
                <a:schemeClr val="bg1"/>
              </a:solidFill>
              <a:latin typeface="微软雅黑" panose="020B0503020204020204" charset="-122"/>
              <a:ea typeface="微软雅黑" panose="020B0503020204020204"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81"/>
                                        </p:tgtEl>
                                        <p:attrNameLst>
                                          <p:attrName>style.visibility</p:attrName>
                                        </p:attrNameLst>
                                      </p:cBhvr>
                                      <p:to>
                                        <p:strVal val="visible"/>
                                      </p:to>
                                    </p:set>
                                    <p:anim calcmode="lin" valueType="num">
                                      <p:cBhvr additive="base">
                                        <p:cTn id="7" dur="1000"/>
                                        <p:tgtEl>
                                          <p:spTgt spid="481"/>
                                        </p:tgtEl>
                                        <p:attrNameLst>
                                          <p:attrName>ppt_y</p:attrName>
                                        </p:attrNameLst>
                                      </p:cBhvr>
                                      <p:tavLst>
                                        <p:tav tm="0" fmla="">
                                          <p:val>
                                            <p:strVal val="#ppt_y-1"/>
                                          </p:val>
                                        </p:tav>
                                        <p:tav tm="100000" fmla="">
                                          <p:val>
                                            <p:strVal val="#ppt_y"/>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79"/>
                                        </p:tgtEl>
                                        <p:attrNameLst>
                                          <p:attrName>style.visibility</p:attrName>
                                        </p:attrNameLst>
                                      </p:cBhvr>
                                      <p:to>
                                        <p:strVal val="visible"/>
                                      </p:to>
                                    </p:set>
                                    <p:animEffect transition="in" filter="fade">
                                      <p:cBhvr>
                                        <p:cTn id="11" dur="800"/>
                                        <p:tgtEl>
                                          <p:spTgt spid="4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Изображение" descr="Изображение"/>
          <p:cNvPicPr>
            <a:picLocks noChangeAspect="1"/>
          </p:cNvPicPr>
          <p:nvPr/>
        </p:nvPicPr>
        <p:blipFill>
          <a:blip r:embed="rId1"/>
          <a:srcRect l="18732"/>
          <a:stretch>
            <a:fillRect/>
          </a:stretch>
        </p:blipFill>
        <p:spPr>
          <a:xfrm>
            <a:off x="27188" y="0"/>
            <a:ext cx="10393162" cy="13716001"/>
          </a:xfrm>
          <a:prstGeom prst="rect">
            <a:avLst/>
          </a:prstGeom>
          <a:ln w="12700">
            <a:miter lim="400000"/>
            <a:headEnd/>
            <a:tailEnd/>
          </a:ln>
        </p:spPr>
      </p:pic>
      <p:pic>
        <p:nvPicPr>
          <p:cNvPr id="155"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pic>
        <p:nvPicPr>
          <p:cNvPr id="156" name="Изображение" descr="Изображение"/>
          <p:cNvPicPr>
            <a:picLocks noChangeAspect="1"/>
          </p:cNvPicPr>
          <p:nvPr/>
        </p:nvPicPr>
        <p:blipFill>
          <a:blip r:embed="rId3"/>
          <a:srcRect l="3607"/>
          <a:stretch>
            <a:fillRect/>
          </a:stretch>
        </p:blipFill>
        <p:spPr>
          <a:xfrm>
            <a:off x="959901" y="3714990"/>
            <a:ext cx="11810791" cy="7897616"/>
          </a:xfrm>
          <a:prstGeom prst="rect">
            <a:avLst/>
          </a:prstGeom>
          <a:ln w="12700">
            <a:miter lim="400000"/>
            <a:headEnd/>
            <a:tailEnd/>
          </a:ln>
        </p:spPr>
      </p:pic>
      <p:sp>
        <p:nvSpPr>
          <p:cNvPr id="157" name="Zeitgeist is an evolving blockchain for prediction markets and futarchy"/>
          <p:cNvSpPr txBox="1"/>
          <p:nvPr/>
        </p:nvSpPr>
        <p:spPr>
          <a:xfrm>
            <a:off x="10785528" y="392430"/>
            <a:ext cx="10926754" cy="1024890"/>
          </a:xfrm>
          <a:prstGeom prst="rect">
            <a:avLst/>
          </a:prstGeom>
          <a:ln w="12700">
            <a:miter lim="400000"/>
          </a:ln>
        </p:spPr>
        <p:txBody>
          <a:bodyPr lIns="50800" tIns="50800" rIns="50800" bIns="50800" anchor="ctr">
            <a:spAutoFit/>
          </a:bodyPr>
          <a:lstStyle>
            <a:lvl1pPr algn="l">
              <a:defRPr sz="6000" b="1">
                <a:solidFill>
                  <a:srgbClr val="FFFFFF"/>
                </a:solidFill>
              </a:defRPr>
            </a:lvl1pPr>
          </a:lstStyle>
          <a:p>
            <a:r>
              <a:rPr lang="zh-CN">
                <a:latin typeface="微软雅黑" panose="020B0503020204020204" charset="-122"/>
                <a:ea typeface="微软雅黑" panose="020B0503020204020204" charset="-122"/>
                <a:cs typeface="微软雅黑" panose="020B0503020204020204" charset="-122"/>
              </a:rPr>
              <a:t> </a:t>
            </a:r>
            <a:r>
              <a:rPr lang="en-US" altLang="zh-CN">
                <a:latin typeface="微软雅黑" panose="020B0503020204020204" charset="-122"/>
                <a:ea typeface="微软雅黑" panose="020B0503020204020204" charset="-122"/>
                <a:cs typeface="微软雅黑" panose="020B0503020204020204" charset="-122"/>
              </a:rPr>
              <a:t>Team</a:t>
            </a:r>
            <a:endParaRPr lang="en-US" altLang="zh-CN">
              <a:latin typeface="微软雅黑" panose="020B0503020204020204" charset="-122"/>
              <a:ea typeface="微软雅黑" panose="020B0503020204020204" charset="-122"/>
              <a:cs typeface="微软雅黑" panose="020B0503020204020204" charset="-122"/>
            </a:endParaRPr>
          </a:p>
        </p:txBody>
      </p:sp>
      <p:sp>
        <p:nvSpPr>
          <p:cNvPr id="158" name="Built on Substrate, Ready for Polkadot"/>
          <p:cNvSpPr txBox="1"/>
          <p:nvPr/>
        </p:nvSpPr>
        <p:spPr>
          <a:xfrm>
            <a:off x="13509678" y="1966595"/>
            <a:ext cx="10926752" cy="3117850"/>
          </a:xfrm>
          <a:prstGeom prst="rect">
            <a:avLst/>
          </a:prstGeom>
          <a:ln w="12700">
            <a:miter lim="400000"/>
          </a:ln>
        </p:spPr>
        <p:txBody>
          <a:bodyPr lIns="50800" tIns="50800" rIns="50800" bIns="50800" anchor="ctr">
            <a:spAutoFit/>
          </a:bodyPr>
          <a:lstStyle>
            <a:lvl1pPr algn="l">
              <a:defRPr sz="3500" b="1">
                <a:solidFill>
                  <a:srgbClr val="B5C1CA"/>
                </a:solidFill>
              </a:defRPr>
            </a:lvl1pPr>
          </a:lstStyle>
          <a:p>
            <a:r>
              <a:rPr lang="en-US" sz="2800"/>
              <a:t>Logan Saether is a technologist who has a background in engineering projects in both the Ethereum and Polkadot ecosystems. At Web3 Foundation, Logan helped to build critical tooling and operation around the launch of both Kusama and Polkadot, as well as wrote extensive documentation about Polkadot including major contributions to the Polkadot Wiki. </a:t>
            </a:r>
            <a:endParaRPr lang="en-US" sz="2800"/>
          </a:p>
        </p:txBody>
      </p:sp>
      <p:pic>
        <p:nvPicPr>
          <p:cNvPr id="2" name="图片 1"/>
          <p:cNvPicPr>
            <a:picLocks noChangeAspect="1"/>
          </p:cNvPicPr>
          <p:nvPr/>
        </p:nvPicPr>
        <p:blipFill>
          <a:blip r:embed="rId4"/>
          <a:stretch>
            <a:fillRect/>
          </a:stretch>
        </p:blipFill>
        <p:spPr>
          <a:xfrm>
            <a:off x="10785475" y="2197100"/>
            <a:ext cx="2619375" cy="2628900"/>
          </a:xfrm>
          <a:prstGeom prst="rect">
            <a:avLst/>
          </a:prstGeom>
        </p:spPr>
      </p:pic>
      <p:pic>
        <p:nvPicPr>
          <p:cNvPr id="3" name="图片 2"/>
          <p:cNvPicPr>
            <a:picLocks noChangeAspect="1"/>
          </p:cNvPicPr>
          <p:nvPr/>
        </p:nvPicPr>
        <p:blipFill>
          <a:blip r:embed="rId5"/>
          <a:stretch>
            <a:fillRect/>
          </a:stretch>
        </p:blipFill>
        <p:spPr>
          <a:xfrm>
            <a:off x="10785475" y="5909945"/>
            <a:ext cx="2609850" cy="2609850"/>
          </a:xfrm>
          <a:prstGeom prst="rect">
            <a:avLst/>
          </a:prstGeom>
        </p:spPr>
      </p:pic>
      <p:pic>
        <p:nvPicPr>
          <p:cNvPr id="4" name="图片 3"/>
          <p:cNvPicPr>
            <a:picLocks noChangeAspect="1"/>
          </p:cNvPicPr>
          <p:nvPr/>
        </p:nvPicPr>
        <p:blipFill>
          <a:blip r:embed="rId6"/>
          <a:stretch>
            <a:fillRect/>
          </a:stretch>
        </p:blipFill>
        <p:spPr>
          <a:xfrm>
            <a:off x="10804525" y="9866630"/>
            <a:ext cx="2600325" cy="2581275"/>
          </a:xfrm>
          <a:prstGeom prst="rect">
            <a:avLst/>
          </a:prstGeom>
        </p:spPr>
      </p:pic>
      <p:sp>
        <p:nvSpPr>
          <p:cNvPr id="5" name="Built on Substrate, Ready for Polkadot"/>
          <p:cNvSpPr txBox="1"/>
          <p:nvPr/>
        </p:nvSpPr>
        <p:spPr>
          <a:xfrm>
            <a:off x="13564923" y="5824856"/>
            <a:ext cx="10926752" cy="3117850"/>
          </a:xfrm>
          <a:prstGeom prst="rect">
            <a:avLst/>
          </a:prstGeom>
          <a:ln w="12700">
            <a:miter lim="400000"/>
          </a:ln>
        </p:spPr>
        <p:txBody>
          <a:bodyPr lIns="50800" tIns="50800" rIns="50800" bIns="50800" anchor="ctr">
            <a:spAutoFit/>
          </a:bodyPr>
          <a:lstStyle>
            <a:lvl1pPr algn="l">
              <a:defRPr sz="3500" b="1">
                <a:solidFill>
                  <a:srgbClr val="B5C1CA"/>
                </a:solidFill>
              </a:defRPr>
            </a:lvl1pPr>
          </a:lstStyle>
          <a:p>
            <a:r>
              <a:rPr lang="en-US" sz="2800"/>
              <a:t>Chris Hutchinson is one of the industry’s best community builders. He started his blockchain career at Status.im, where he led the community efforts during the 2017 - 2018 Ethereum boom. In early 2019, he joined Web3 Foundation to build the Polkadot Ambassador Program from scratch, which now boasts over 1500 active members from over 300 cities worldwide. </a:t>
            </a:r>
            <a:endParaRPr lang="en-US" sz="2800"/>
          </a:p>
        </p:txBody>
      </p:sp>
      <p:sp>
        <p:nvSpPr>
          <p:cNvPr id="6" name="Built on Substrate, Ready for Polkadot"/>
          <p:cNvSpPr txBox="1"/>
          <p:nvPr/>
        </p:nvSpPr>
        <p:spPr>
          <a:xfrm>
            <a:off x="13564923" y="9627870"/>
            <a:ext cx="10926752" cy="3117850"/>
          </a:xfrm>
          <a:prstGeom prst="rect">
            <a:avLst/>
          </a:prstGeom>
          <a:ln w="12700">
            <a:miter lim="400000"/>
          </a:ln>
        </p:spPr>
        <p:txBody>
          <a:bodyPr lIns="50800" tIns="50800" rIns="50800" bIns="50800" anchor="ctr">
            <a:spAutoFit/>
          </a:bodyPr>
          <a:lstStyle>
            <a:lvl1pPr algn="l">
              <a:defRPr sz="3500" b="1">
                <a:solidFill>
                  <a:srgbClr val="B5C1CA"/>
                </a:solidFill>
              </a:defRPr>
            </a:lvl1pPr>
          </a:lstStyle>
          <a:p>
            <a:r>
              <a:rPr lang="en-US" sz="2800"/>
              <a:t>David Perry has an extensive career and experience with prediction market platforms. In 2005, he co-founded one of the first commercial prediction market software companies, Consensus Point. Since then he has worked to drive prediction market adoption in hundreds of organizations, including General Electric, Qualcomm, Best Buy, and the U.S. Government. </a:t>
            </a:r>
            <a:endParaRPr lang="en-US" sz="280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 name="Изображение" descr="Изображение"/>
          <p:cNvPicPr>
            <a:picLocks noChangeAspect="1"/>
          </p:cNvPicPr>
          <p:nvPr/>
        </p:nvPicPr>
        <p:blipFill>
          <a:blip r:embed="rId1"/>
          <a:srcRect l="18732"/>
          <a:stretch>
            <a:fillRect/>
          </a:stretch>
        </p:blipFill>
        <p:spPr>
          <a:xfrm>
            <a:off x="27188" y="0"/>
            <a:ext cx="10393162" cy="13716001"/>
          </a:xfrm>
          <a:prstGeom prst="rect">
            <a:avLst/>
          </a:prstGeom>
          <a:ln w="12700">
            <a:miter lim="400000"/>
            <a:headEnd/>
            <a:tailEnd/>
          </a:ln>
        </p:spPr>
      </p:pic>
      <p:pic>
        <p:nvPicPr>
          <p:cNvPr id="168"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sp>
        <p:nvSpPr>
          <p:cNvPr id="170" name="Create Your Shares"/>
          <p:cNvSpPr txBox="1"/>
          <p:nvPr/>
        </p:nvSpPr>
        <p:spPr>
          <a:xfrm>
            <a:off x="12098073" y="3136996"/>
            <a:ext cx="10926752" cy="634808"/>
          </a:xfrm>
          <a:prstGeom prst="rect">
            <a:avLst/>
          </a:prstGeom>
          <a:ln w="12700">
            <a:miter lim="400000"/>
          </a:ln>
        </p:spPr>
        <p:txBody>
          <a:bodyPr lIns="50800" tIns="50800" rIns="50800" bIns="50800" anchor="ctr">
            <a:spAutoFit/>
          </a:bodyPr>
          <a:lstStyle>
            <a:lvl1pPr algn="l">
              <a:defRPr sz="3500" b="1">
                <a:solidFill>
                  <a:srgbClr val="B5C1CA"/>
                </a:solidFill>
              </a:defRPr>
            </a:lvl1pPr>
          </a:lstStyle>
          <a:p>
            <a:r>
              <a:t>Create Your Shares</a:t>
            </a:r>
          </a:p>
        </p:txBody>
      </p:sp>
      <p:sp>
        <p:nvSpPr>
          <p:cNvPr id="171" name="An individual, known as an aggregator, wishes to obtain a prediction on a particular variable. They create a new market and pose a question about the variable they want to test."/>
          <p:cNvSpPr txBox="1"/>
          <p:nvPr/>
        </p:nvSpPr>
        <p:spPr>
          <a:xfrm>
            <a:off x="12163297" y="3987800"/>
            <a:ext cx="10177464" cy="1473200"/>
          </a:xfrm>
          <a:prstGeom prst="rect">
            <a:avLst/>
          </a:prstGeom>
          <a:ln w="12700">
            <a:miter lim="400000"/>
          </a:ln>
        </p:spPr>
        <p:txBody>
          <a:bodyPr lIns="50800" tIns="50800" rIns="50800" bIns="50800">
            <a:spAutoFit/>
          </a:bodyPr>
          <a:lstStyle>
            <a:lvl1pPr algn="l">
              <a:lnSpc>
                <a:spcPct val="130000"/>
              </a:lnSpc>
              <a:defRPr sz="2500">
                <a:solidFill>
                  <a:srgbClr val="FFFFFF"/>
                </a:solidFill>
                <a:latin typeface="Verdana" panose="020B0604030504040204"/>
                <a:ea typeface="Verdana" panose="020B0604030504040204"/>
                <a:cs typeface="Verdana" panose="020B0604030504040204"/>
                <a:sym typeface="Verdana" panose="020B0604030504040204"/>
              </a:defRPr>
            </a:lvl1pPr>
          </a:lstStyle>
          <a:p>
            <a:r>
              <a:t>An individual, known as an aggregator, wishes to obtain a prediction on a particular variable. They create a new market and pose a question about the variable they want to test.</a:t>
            </a:r>
          </a:p>
        </p:txBody>
      </p:sp>
      <p:grpSp>
        <p:nvGrpSpPr>
          <p:cNvPr id="180" name="Группа"/>
          <p:cNvGrpSpPr/>
          <p:nvPr/>
        </p:nvGrpSpPr>
        <p:grpSpPr>
          <a:xfrm>
            <a:off x="10236200" y="3197291"/>
            <a:ext cx="1270000" cy="1270001"/>
            <a:chOff x="0" y="0"/>
            <a:chExt cx="1270000" cy="1270000"/>
          </a:xfrm>
        </p:grpSpPr>
        <p:sp>
          <p:nvSpPr>
            <p:cNvPr id="178" name="Кружок"/>
            <p:cNvSpPr/>
            <p:nvPr/>
          </p:nvSpPr>
          <p:spPr>
            <a:xfrm>
              <a:off x="0" y="0"/>
              <a:ext cx="1270000" cy="1270000"/>
            </a:xfrm>
            <a:prstGeom prst="ellipse">
              <a:avLst/>
            </a:prstGeom>
            <a:solidFill>
              <a:srgbClr val="0001FE"/>
            </a:solidFill>
            <a:ln w="12700" cap="flat">
              <a:noFill/>
              <a:miter lim="400000"/>
            </a:ln>
            <a:effectLst/>
          </p:spPr>
          <p:txBody>
            <a:bodyPr wrap="square" lIns="50800" tIns="50800" rIns="50800" bIns="50800" numCol="1" anchor="ctr">
              <a:noAutofit/>
            </a:bodyPr>
            <a:lstStyle/>
            <a:p>
              <a:pPr defTabSz="825500">
                <a:defRPr sz="3200">
                  <a:solidFill>
                    <a:srgbClr val="0001FE"/>
                  </a:solidFill>
                  <a:latin typeface="Helvetica Neue Medium"/>
                  <a:ea typeface="Helvetica Neue Medium"/>
                  <a:cs typeface="Helvetica Neue Medium"/>
                  <a:sym typeface="Helvetica Neue Medium"/>
                </a:defRPr>
              </a:pPr>
              <a:endParaRPr sz="2400"/>
            </a:p>
          </p:txBody>
        </p:sp>
        <p:sp>
          <p:nvSpPr>
            <p:cNvPr id="179" name="1"/>
            <p:cNvSpPr txBox="1"/>
            <p:nvPr/>
          </p:nvSpPr>
          <p:spPr>
            <a:xfrm>
              <a:off x="401319" y="206059"/>
              <a:ext cx="467361" cy="857882"/>
            </a:xfrm>
            <a:prstGeom prst="rect">
              <a:avLst/>
            </a:prstGeom>
            <a:noFill/>
            <a:ln w="12700" cap="flat">
              <a:noFill/>
              <a:miter lim="400000"/>
            </a:ln>
            <a:effectLst/>
          </p:spPr>
          <p:txBody>
            <a:bodyPr wrap="none" lIns="50800" tIns="50800" rIns="50800" bIns="50800" numCol="1" anchor="ctr">
              <a:spAutoFit/>
            </a:bodyPr>
            <a:lstStyle>
              <a:lvl1pPr>
                <a:defRPr sz="5000" b="1">
                  <a:solidFill>
                    <a:srgbClr val="FFFFFF"/>
                  </a:solidFill>
                </a:defRPr>
              </a:lvl1pPr>
            </a:lstStyle>
            <a:p>
              <a:r>
                <a:t>1</a:t>
              </a:r>
            </a:p>
          </p:txBody>
        </p:sp>
      </p:grpSp>
      <p:sp>
        <p:nvSpPr>
          <p:cNvPr id="181" name="Trade on Your Beliefs"/>
          <p:cNvSpPr txBox="1"/>
          <p:nvPr/>
        </p:nvSpPr>
        <p:spPr>
          <a:xfrm>
            <a:off x="12098073" y="6337396"/>
            <a:ext cx="10926752" cy="634808"/>
          </a:xfrm>
          <a:prstGeom prst="rect">
            <a:avLst/>
          </a:prstGeom>
          <a:ln w="12700">
            <a:miter lim="400000"/>
          </a:ln>
        </p:spPr>
        <p:txBody>
          <a:bodyPr lIns="50800" tIns="50800" rIns="50800" bIns="50800" anchor="ctr">
            <a:spAutoFit/>
          </a:bodyPr>
          <a:lstStyle>
            <a:lvl1pPr algn="l">
              <a:defRPr sz="3500" b="1">
                <a:solidFill>
                  <a:srgbClr val="B5C1CA"/>
                </a:solidFill>
              </a:defRPr>
            </a:lvl1pPr>
          </a:lstStyle>
          <a:p>
            <a:r>
              <a:t>Trade on Your Beliefs</a:t>
            </a:r>
          </a:p>
        </p:txBody>
      </p:sp>
      <p:sp>
        <p:nvSpPr>
          <p:cNvPr id="182" name="Traders, whom each hold different views and information regarding the variable in question will take position in the market by buying market shares."/>
          <p:cNvSpPr txBox="1"/>
          <p:nvPr/>
        </p:nvSpPr>
        <p:spPr>
          <a:xfrm>
            <a:off x="12163297" y="7188200"/>
            <a:ext cx="10177464" cy="1473200"/>
          </a:xfrm>
          <a:prstGeom prst="rect">
            <a:avLst/>
          </a:prstGeom>
          <a:ln w="12700">
            <a:miter lim="400000"/>
          </a:ln>
        </p:spPr>
        <p:txBody>
          <a:bodyPr lIns="50800" tIns="50800" rIns="50800" bIns="50800">
            <a:spAutoFit/>
          </a:bodyPr>
          <a:lstStyle>
            <a:lvl1pPr algn="l">
              <a:lnSpc>
                <a:spcPct val="130000"/>
              </a:lnSpc>
              <a:defRPr sz="2500">
                <a:solidFill>
                  <a:srgbClr val="FFFFFF"/>
                </a:solidFill>
                <a:latin typeface="Verdana" panose="020B0604030504040204"/>
                <a:ea typeface="Verdana" panose="020B0604030504040204"/>
                <a:cs typeface="Verdana" panose="020B0604030504040204"/>
                <a:sym typeface="Verdana" panose="020B0604030504040204"/>
              </a:defRPr>
            </a:lvl1pPr>
          </a:lstStyle>
          <a:p>
            <a:r>
              <a:t>Traders, whom each hold different views and information regarding the variable in question will take position in the market by buying market shares.</a:t>
            </a:r>
          </a:p>
        </p:txBody>
      </p:sp>
      <p:grpSp>
        <p:nvGrpSpPr>
          <p:cNvPr id="185" name="Группа"/>
          <p:cNvGrpSpPr/>
          <p:nvPr/>
        </p:nvGrpSpPr>
        <p:grpSpPr>
          <a:xfrm>
            <a:off x="10236200" y="6397691"/>
            <a:ext cx="1270000" cy="1270001"/>
            <a:chOff x="0" y="0"/>
            <a:chExt cx="1270000" cy="1270000"/>
          </a:xfrm>
        </p:grpSpPr>
        <p:sp>
          <p:nvSpPr>
            <p:cNvPr id="183" name="Кружок"/>
            <p:cNvSpPr/>
            <p:nvPr/>
          </p:nvSpPr>
          <p:spPr>
            <a:xfrm>
              <a:off x="0" y="0"/>
              <a:ext cx="1270000" cy="1270000"/>
            </a:xfrm>
            <a:prstGeom prst="ellipse">
              <a:avLst/>
            </a:prstGeom>
            <a:solidFill>
              <a:srgbClr val="0001FE"/>
            </a:solidFill>
            <a:ln w="12700" cap="flat">
              <a:noFill/>
              <a:miter lim="400000"/>
            </a:ln>
            <a:effectLst/>
          </p:spPr>
          <p:txBody>
            <a:bodyPr wrap="square" lIns="50800" tIns="50800" rIns="50800" bIns="50800" numCol="1" anchor="ctr">
              <a:noAutofit/>
            </a:bodyPr>
            <a:lstStyle/>
            <a:p>
              <a:pPr defTabSz="825500">
                <a:defRPr sz="3200">
                  <a:solidFill>
                    <a:srgbClr val="0001FE"/>
                  </a:solidFill>
                  <a:latin typeface="Helvetica Neue Medium"/>
                  <a:ea typeface="Helvetica Neue Medium"/>
                  <a:cs typeface="Helvetica Neue Medium"/>
                  <a:sym typeface="Helvetica Neue Medium"/>
                </a:defRPr>
              </a:pPr>
              <a:endParaRPr sz="2400"/>
            </a:p>
          </p:txBody>
        </p:sp>
        <p:sp>
          <p:nvSpPr>
            <p:cNvPr id="184" name="2"/>
            <p:cNvSpPr txBox="1"/>
            <p:nvPr/>
          </p:nvSpPr>
          <p:spPr>
            <a:xfrm>
              <a:off x="401319" y="206059"/>
              <a:ext cx="467361" cy="857882"/>
            </a:xfrm>
            <a:prstGeom prst="rect">
              <a:avLst/>
            </a:prstGeom>
            <a:noFill/>
            <a:ln w="12700" cap="flat">
              <a:noFill/>
              <a:miter lim="400000"/>
            </a:ln>
            <a:effectLst/>
          </p:spPr>
          <p:txBody>
            <a:bodyPr wrap="none" lIns="50800" tIns="50800" rIns="50800" bIns="50800" numCol="1" anchor="ctr">
              <a:spAutoFit/>
            </a:bodyPr>
            <a:lstStyle>
              <a:lvl1pPr>
                <a:defRPr sz="5000" b="1">
                  <a:solidFill>
                    <a:srgbClr val="FFFFFF"/>
                  </a:solidFill>
                </a:defRPr>
              </a:lvl1pPr>
            </a:lstStyle>
            <a:p>
              <a:r>
                <a:t>2</a:t>
              </a:r>
            </a:p>
          </p:txBody>
        </p:sp>
      </p:grpSp>
      <p:sp>
        <p:nvSpPr>
          <p:cNvPr id="186" name="Report the Outcome"/>
          <p:cNvSpPr txBox="1"/>
          <p:nvPr/>
        </p:nvSpPr>
        <p:spPr>
          <a:xfrm>
            <a:off x="12098073" y="9598091"/>
            <a:ext cx="10926752" cy="634807"/>
          </a:xfrm>
          <a:prstGeom prst="rect">
            <a:avLst/>
          </a:prstGeom>
          <a:ln w="12700">
            <a:miter lim="400000"/>
          </a:ln>
        </p:spPr>
        <p:txBody>
          <a:bodyPr lIns="50800" tIns="50800" rIns="50800" bIns="50800" anchor="ctr">
            <a:spAutoFit/>
          </a:bodyPr>
          <a:lstStyle>
            <a:lvl1pPr algn="l">
              <a:defRPr sz="3500" b="1">
                <a:solidFill>
                  <a:srgbClr val="B5C1CA"/>
                </a:solidFill>
              </a:defRPr>
            </a:lvl1pPr>
          </a:lstStyle>
          <a:p>
            <a:r>
              <a:t>Report the Outcome</a:t>
            </a:r>
          </a:p>
        </p:txBody>
      </p:sp>
      <p:sp>
        <p:nvSpPr>
          <p:cNvPr id="187" name="After the conclusion of the event, the designated oracle will report the outcome of the question to Zeitgeist."/>
          <p:cNvSpPr txBox="1"/>
          <p:nvPr/>
        </p:nvSpPr>
        <p:spPr>
          <a:xfrm>
            <a:off x="12163297" y="10448894"/>
            <a:ext cx="10177464" cy="977901"/>
          </a:xfrm>
          <a:prstGeom prst="rect">
            <a:avLst/>
          </a:prstGeom>
          <a:ln w="12700">
            <a:miter lim="400000"/>
          </a:ln>
        </p:spPr>
        <p:txBody>
          <a:bodyPr lIns="50800" tIns="50800" rIns="50800" bIns="50800">
            <a:spAutoFit/>
          </a:bodyPr>
          <a:lstStyle>
            <a:lvl1pPr algn="l">
              <a:lnSpc>
                <a:spcPct val="130000"/>
              </a:lnSpc>
              <a:defRPr sz="2500">
                <a:solidFill>
                  <a:srgbClr val="FFFFFF"/>
                </a:solidFill>
                <a:latin typeface="Verdana" panose="020B0604030504040204"/>
                <a:ea typeface="Verdana" panose="020B0604030504040204"/>
                <a:cs typeface="Verdana" panose="020B0604030504040204"/>
                <a:sym typeface="Verdana" panose="020B0604030504040204"/>
              </a:defRPr>
            </a:lvl1pPr>
          </a:lstStyle>
          <a:p>
            <a:r>
              <a:t>After the conclusion of the event, the designated oracle will report the outcome of the question to Zeitgeist.</a:t>
            </a:r>
          </a:p>
        </p:txBody>
      </p:sp>
      <p:grpSp>
        <p:nvGrpSpPr>
          <p:cNvPr id="190" name="Группа"/>
          <p:cNvGrpSpPr/>
          <p:nvPr/>
        </p:nvGrpSpPr>
        <p:grpSpPr>
          <a:xfrm>
            <a:off x="10236200" y="9658386"/>
            <a:ext cx="1270000" cy="1270001"/>
            <a:chOff x="0" y="0"/>
            <a:chExt cx="1270000" cy="1270000"/>
          </a:xfrm>
        </p:grpSpPr>
        <p:sp>
          <p:nvSpPr>
            <p:cNvPr id="188" name="Кружок"/>
            <p:cNvSpPr/>
            <p:nvPr/>
          </p:nvSpPr>
          <p:spPr>
            <a:xfrm>
              <a:off x="0" y="0"/>
              <a:ext cx="1270000" cy="1270000"/>
            </a:xfrm>
            <a:prstGeom prst="ellipse">
              <a:avLst/>
            </a:prstGeom>
            <a:solidFill>
              <a:srgbClr val="0001FE"/>
            </a:solidFill>
            <a:ln w="12700" cap="flat">
              <a:noFill/>
              <a:miter lim="400000"/>
            </a:ln>
            <a:effectLst/>
          </p:spPr>
          <p:txBody>
            <a:bodyPr wrap="square" lIns="50800" tIns="50800" rIns="50800" bIns="50800" numCol="1" anchor="ctr">
              <a:noAutofit/>
            </a:bodyPr>
            <a:lstStyle/>
            <a:p>
              <a:pPr defTabSz="825500">
                <a:defRPr sz="3200">
                  <a:solidFill>
                    <a:srgbClr val="0001FE"/>
                  </a:solidFill>
                  <a:latin typeface="Helvetica Neue Medium"/>
                  <a:ea typeface="Helvetica Neue Medium"/>
                  <a:cs typeface="Helvetica Neue Medium"/>
                  <a:sym typeface="Helvetica Neue Medium"/>
                </a:defRPr>
              </a:pPr>
              <a:endParaRPr sz="2400"/>
            </a:p>
          </p:txBody>
        </p:sp>
        <p:sp>
          <p:nvSpPr>
            <p:cNvPr id="189" name="3"/>
            <p:cNvSpPr txBox="1"/>
            <p:nvPr/>
          </p:nvSpPr>
          <p:spPr>
            <a:xfrm>
              <a:off x="401319" y="206059"/>
              <a:ext cx="467361" cy="857882"/>
            </a:xfrm>
            <a:prstGeom prst="rect">
              <a:avLst/>
            </a:prstGeom>
            <a:noFill/>
            <a:ln w="12700" cap="flat">
              <a:noFill/>
              <a:miter lim="400000"/>
            </a:ln>
            <a:effectLst/>
          </p:spPr>
          <p:txBody>
            <a:bodyPr wrap="none" lIns="50800" tIns="50800" rIns="50800" bIns="50800" numCol="1" anchor="ctr">
              <a:spAutoFit/>
            </a:bodyPr>
            <a:lstStyle>
              <a:lvl1pPr>
                <a:defRPr sz="5000" b="1">
                  <a:solidFill>
                    <a:srgbClr val="FFFFFF"/>
                  </a:solidFill>
                </a:defRPr>
              </a:lvl1pPr>
            </a:lstStyle>
            <a:p>
              <a:r>
                <a:t>3</a:t>
              </a:r>
            </a:p>
          </p:txBody>
        </p:sp>
      </p:grpSp>
      <p:pic>
        <p:nvPicPr>
          <p:cNvPr id="191" name="Изображение" descr="Изображение"/>
          <p:cNvPicPr>
            <a:picLocks noChangeAspect="1"/>
          </p:cNvPicPr>
          <p:nvPr/>
        </p:nvPicPr>
        <p:blipFill>
          <a:blip r:embed="rId3"/>
          <a:srcRect l="3607"/>
          <a:stretch>
            <a:fillRect/>
          </a:stretch>
        </p:blipFill>
        <p:spPr>
          <a:xfrm>
            <a:off x="959901" y="3714990"/>
            <a:ext cx="11810791" cy="7897616"/>
          </a:xfrm>
          <a:prstGeom prst="rect">
            <a:avLst/>
          </a:prstGeom>
          <a:ln w="12700">
            <a:miter lim="400000"/>
            <a:headEnd/>
            <a:tailEnd/>
          </a:ln>
        </p:spPr>
      </p:pic>
      <p:sp>
        <p:nvSpPr>
          <p:cNvPr id="2" name="How It Works"/>
          <p:cNvSpPr txBox="1"/>
          <p:nvPr/>
        </p:nvSpPr>
        <p:spPr>
          <a:xfrm>
            <a:off x="12098073" y="1189355"/>
            <a:ext cx="10926754" cy="1024890"/>
          </a:xfrm>
          <a:prstGeom prst="rect">
            <a:avLst/>
          </a:prstGeom>
          <a:ln w="12700">
            <a:miter lim="400000"/>
          </a:ln>
        </p:spPr>
        <p:txBody>
          <a:bodyPr lIns="50800" tIns="50800" rIns="50800" bIns="50800" anchor="ctr">
            <a:spAutoFit/>
          </a:bodyPr>
          <a:lstStyle>
            <a:lvl1pPr algn="l">
              <a:defRPr sz="6000" b="1">
                <a:solidFill>
                  <a:srgbClr val="FFFFFF"/>
                </a:solidFill>
              </a:defRPr>
            </a:lvl1pPr>
          </a:lstStyle>
          <a:p>
            <a:r>
              <a:rPr lang="en-US">
                <a:latin typeface="微软雅黑" panose="020B0503020204020204" charset="-122"/>
                <a:ea typeface="微软雅黑" panose="020B0503020204020204" charset="-122"/>
                <a:cs typeface="微软雅黑" panose="020B0503020204020204" charset="-122"/>
              </a:rPr>
              <a:t>How it works</a:t>
            </a:r>
            <a:endParaRPr lang="en-US">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 name="Изображение" descr="Изображение"/>
          <p:cNvPicPr>
            <a:picLocks noChangeAspect="1"/>
          </p:cNvPicPr>
          <p:nvPr/>
        </p:nvPicPr>
        <p:blipFill>
          <a:blip r:embed="rId1"/>
          <a:srcRect l="18732"/>
          <a:stretch>
            <a:fillRect/>
          </a:stretch>
        </p:blipFill>
        <p:spPr>
          <a:xfrm>
            <a:off x="27188" y="0"/>
            <a:ext cx="10393162" cy="13716001"/>
          </a:xfrm>
          <a:prstGeom prst="rect">
            <a:avLst/>
          </a:prstGeom>
          <a:ln w="12700">
            <a:miter lim="400000"/>
            <a:headEnd/>
            <a:tailEnd/>
          </a:ln>
        </p:spPr>
      </p:pic>
      <p:pic>
        <p:nvPicPr>
          <p:cNvPr id="168" name="Изображение" descr="Изображение"/>
          <p:cNvPicPr>
            <a:picLocks noChangeAspect="1"/>
          </p:cNvPicPr>
          <p:nvPr/>
        </p:nvPicPr>
        <p:blipFill>
          <a:blip r:embed="rId2"/>
          <a:stretch>
            <a:fillRect/>
          </a:stretch>
        </p:blipFill>
        <p:spPr>
          <a:xfrm>
            <a:off x="1491970" y="940539"/>
            <a:ext cx="3301400" cy="809619"/>
          </a:xfrm>
          <a:prstGeom prst="rect">
            <a:avLst/>
          </a:prstGeom>
          <a:ln w="12700">
            <a:miter lim="400000"/>
            <a:headEnd/>
            <a:tailEnd/>
          </a:ln>
        </p:spPr>
      </p:pic>
      <p:sp>
        <p:nvSpPr>
          <p:cNvPr id="169" name="How It Works"/>
          <p:cNvSpPr txBox="1"/>
          <p:nvPr/>
        </p:nvSpPr>
        <p:spPr>
          <a:xfrm>
            <a:off x="12098073" y="1189355"/>
            <a:ext cx="10926754" cy="1024890"/>
          </a:xfrm>
          <a:prstGeom prst="rect">
            <a:avLst/>
          </a:prstGeom>
          <a:ln w="12700">
            <a:miter lim="400000"/>
          </a:ln>
        </p:spPr>
        <p:txBody>
          <a:bodyPr lIns="50800" tIns="50800" rIns="50800" bIns="50800" anchor="ctr">
            <a:spAutoFit/>
          </a:bodyPr>
          <a:lstStyle>
            <a:lvl1pPr algn="l">
              <a:defRPr sz="6000" b="1">
                <a:solidFill>
                  <a:srgbClr val="FFFFFF"/>
                </a:solidFill>
              </a:defRPr>
            </a:lvl1pPr>
          </a:lstStyle>
          <a:p>
            <a:r>
              <a:rPr lang="en-US">
                <a:latin typeface="微软雅黑" panose="020B0503020204020204" charset="-122"/>
                <a:ea typeface="微软雅黑" panose="020B0503020204020204" charset="-122"/>
                <a:cs typeface="微软雅黑" panose="020B0503020204020204" charset="-122"/>
              </a:rPr>
              <a:t>How it works</a:t>
            </a:r>
            <a:endParaRPr lang="en-US">
              <a:latin typeface="微软雅黑" panose="020B0503020204020204" charset="-122"/>
              <a:ea typeface="微软雅黑" panose="020B0503020204020204" charset="-122"/>
              <a:cs typeface="微软雅黑" panose="020B0503020204020204" charset="-122"/>
            </a:endParaRPr>
          </a:p>
        </p:txBody>
      </p:sp>
      <p:pic>
        <p:nvPicPr>
          <p:cNvPr id="191" name="Изображение" descr="Изображение"/>
          <p:cNvPicPr>
            <a:picLocks noChangeAspect="1"/>
          </p:cNvPicPr>
          <p:nvPr/>
        </p:nvPicPr>
        <p:blipFill>
          <a:blip r:embed="rId3"/>
          <a:srcRect l="3607"/>
          <a:stretch>
            <a:fillRect/>
          </a:stretch>
        </p:blipFill>
        <p:spPr>
          <a:xfrm>
            <a:off x="959901" y="3714990"/>
            <a:ext cx="11810791" cy="7897616"/>
          </a:xfrm>
          <a:prstGeom prst="rect">
            <a:avLst/>
          </a:prstGeom>
          <a:ln w="12700">
            <a:miter lim="400000"/>
            <a:headEnd/>
            <a:tailEnd/>
          </a:ln>
        </p:spPr>
      </p:pic>
      <p:pic>
        <p:nvPicPr>
          <p:cNvPr id="2" name="图片 1"/>
          <p:cNvPicPr>
            <a:picLocks noChangeAspect="1"/>
          </p:cNvPicPr>
          <p:nvPr/>
        </p:nvPicPr>
        <p:blipFill>
          <a:blip r:embed="rId4"/>
          <a:stretch>
            <a:fillRect/>
          </a:stretch>
        </p:blipFill>
        <p:spPr>
          <a:xfrm>
            <a:off x="2399030" y="5346065"/>
            <a:ext cx="20284440" cy="3465195"/>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0" name="Изображение" descr="Изображение"/>
          <p:cNvPicPr>
            <a:picLocks noChangeAspect="1"/>
          </p:cNvPicPr>
          <p:nvPr/>
        </p:nvPicPr>
        <p:blipFill>
          <a:blip r:embed="rId1"/>
          <a:stretch>
            <a:fillRect/>
          </a:stretch>
        </p:blipFill>
        <p:spPr>
          <a:xfrm>
            <a:off x="1491970" y="940539"/>
            <a:ext cx="3301400" cy="809619"/>
          </a:xfrm>
          <a:prstGeom prst="rect">
            <a:avLst/>
          </a:prstGeom>
          <a:ln w="12700">
            <a:miter lim="400000"/>
            <a:headEnd/>
            <a:tailEnd/>
          </a:ln>
        </p:spPr>
      </p:pic>
      <p:pic>
        <p:nvPicPr>
          <p:cNvPr id="231" name="Изображение" descr="Изображение"/>
          <p:cNvPicPr>
            <a:picLocks noChangeAspect="1"/>
          </p:cNvPicPr>
          <p:nvPr/>
        </p:nvPicPr>
        <p:blipFill>
          <a:blip r:embed="rId2"/>
          <a:srcRect l="53263"/>
          <a:stretch>
            <a:fillRect/>
          </a:stretch>
        </p:blipFill>
        <p:spPr>
          <a:xfrm flipH="1">
            <a:off x="18391389" y="0"/>
            <a:ext cx="5977084" cy="13716000"/>
          </a:xfrm>
          <a:prstGeom prst="rect">
            <a:avLst/>
          </a:prstGeom>
          <a:ln w="12700">
            <a:miter lim="400000"/>
            <a:headEnd/>
            <a:tailEnd/>
          </a:ln>
        </p:spPr>
      </p:pic>
      <p:sp>
        <p:nvSpPr>
          <p:cNvPr id="169" name="How It Works"/>
          <p:cNvSpPr txBox="1"/>
          <p:nvPr/>
        </p:nvSpPr>
        <p:spPr>
          <a:xfrm>
            <a:off x="9178978" y="832485"/>
            <a:ext cx="10926754" cy="1024890"/>
          </a:xfrm>
          <a:prstGeom prst="rect">
            <a:avLst/>
          </a:prstGeom>
          <a:ln w="12700">
            <a:miter lim="400000"/>
          </a:ln>
        </p:spPr>
        <p:txBody>
          <a:bodyPr lIns="50800" tIns="50800" rIns="50800" bIns="50800" anchor="ctr">
            <a:spAutoFit/>
          </a:bodyPr>
          <a:lstStyle>
            <a:lvl1pPr algn="l">
              <a:defRPr sz="6000" b="1">
                <a:solidFill>
                  <a:srgbClr val="FFFFFF"/>
                </a:solidFill>
              </a:defRPr>
            </a:lvl1pPr>
          </a:lstStyle>
          <a:p>
            <a:r>
              <a:rPr lang="en-US" altLang="zh-CN">
                <a:ea typeface="宋体" panose="02010600030101010101" pitchFamily="2" charset="-122"/>
              </a:rPr>
              <a:t>On-chain Court System </a:t>
            </a:r>
            <a:endParaRPr lang="en-US" altLang="zh-CN">
              <a:ea typeface="宋体" panose="02010600030101010101" pitchFamily="2" charset="-122"/>
            </a:endParaRPr>
          </a:p>
        </p:txBody>
      </p:sp>
      <p:grpSp>
        <p:nvGrpSpPr>
          <p:cNvPr id="2" name="Group 1"/>
          <p:cNvGrpSpPr/>
          <p:nvPr/>
        </p:nvGrpSpPr>
        <p:grpSpPr>
          <a:xfrm rot="0">
            <a:off x="2388870" y="2768600"/>
            <a:ext cx="10838815" cy="2601526"/>
            <a:chOff x="6707124" y="1410006"/>
            <a:chExt cx="4873752" cy="1169707"/>
          </a:xfrm>
          <a:noFill/>
        </p:grpSpPr>
        <p:sp>
          <p:nvSpPr>
            <p:cNvPr id="3" name="Rectangle: Rounded Corners 29"/>
            <p:cNvSpPr/>
            <p:nvPr/>
          </p:nvSpPr>
          <p:spPr>
            <a:xfrm>
              <a:off x="7695590" y="1533424"/>
              <a:ext cx="3885286" cy="1046289"/>
            </a:xfrm>
            <a:prstGeom prst="roundRect">
              <a:avLst>
                <a:gd name="adj" fmla="val 94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tIns="182880" rtlCol="0" anchor="t">
              <a:spAutoFit/>
            </a:bodyPr>
            <a:lstStyle/>
            <a:p>
              <a:r>
                <a:rPr lang="en-US" sz="3200" noProof="1">
                  <a:solidFill>
                    <a:schemeClr val="bg1"/>
                  </a:solidFill>
                  <a:latin typeface="微软雅黑" panose="020B0503020204020204" charset="-122"/>
                  <a:ea typeface="微软雅黑" panose="020B0503020204020204" charset="-122"/>
                  <a:cs typeface="微软雅黑" panose="020B0503020204020204" charset="-122"/>
                </a:rPr>
                <a:t>ZTG holders can stake their tokens to join the court. These stakers are randomly selected whenever there is an oracle dispute over a specific market.</a:t>
              </a:r>
              <a:endParaRPr lang="en-US" sz="3200" noProof="1">
                <a:solidFill>
                  <a:schemeClr val="bg1"/>
                </a:solidFill>
                <a:latin typeface="微软雅黑" panose="020B0503020204020204" charset="-122"/>
                <a:ea typeface="微软雅黑" panose="020B0503020204020204" charset="-122"/>
                <a:cs typeface="微软雅黑" panose="020B0503020204020204" charset="-122"/>
              </a:endParaRPr>
            </a:p>
          </p:txBody>
        </p:sp>
        <p:grpSp>
          <p:nvGrpSpPr>
            <p:cNvPr id="4" name="Group 3"/>
            <p:cNvGrpSpPr/>
            <p:nvPr/>
          </p:nvGrpSpPr>
          <p:grpSpPr>
            <a:xfrm>
              <a:off x="6707124" y="1410006"/>
              <a:ext cx="4873752" cy="0"/>
              <a:chOff x="6707124" y="561442"/>
              <a:chExt cx="4873752" cy="0"/>
            </a:xfrm>
            <a:grpFill/>
          </p:grpSpPr>
          <p:cxnSp>
            <p:nvCxnSpPr>
              <p:cNvPr id="5" name="Straight Connector 4"/>
              <p:cNvCxnSpPr/>
              <p:nvPr userDrawn="1"/>
            </p:nvCxnSpPr>
            <p:spPr>
              <a:xfrm>
                <a:off x="6707124" y="561442"/>
                <a:ext cx="4873752" cy="0"/>
              </a:xfrm>
              <a:prstGeom prst="line">
                <a:avLst/>
              </a:prstGeom>
              <a:grpFill/>
              <a:ln>
                <a:solidFill>
                  <a:srgbClr val="168DA5"/>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userDrawn="1"/>
            </p:nvCxnSpPr>
            <p:spPr>
              <a:xfrm>
                <a:off x="6707124" y="561442"/>
                <a:ext cx="988466" cy="0"/>
              </a:xfrm>
              <a:prstGeom prst="line">
                <a:avLst/>
              </a:prstGeom>
              <a:grpFill/>
              <a:ln w="53975">
                <a:solidFill>
                  <a:srgbClr val="168DA5"/>
                </a:solidFill>
              </a:ln>
            </p:spPr>
            <p:style>
              <a:lnRef idx="1">
                <a:schemeClr val="accent1"/>
              </a:lnRef>
              <a:fillRef idx="0">
                <a:schemeClr val="accent1"/>
              </a:fillRef>
              <a:effectRef idx="0">
                <a:schemeClr val="accent1"/>
              </a:effectRef>
              <a:fontRef idx="minor">
                <a:schemeClr val="tx1"/>
              </a:fontRef>
            </p:style>
          </p:cxnSp>
        </p:grpSp>
        <p:sp>
          <p:nvSpPr>
            <p:cNvPr id="7" name="TextBox 23"/>
            <p:cNvSpPr txBox="1"/>
            <p:nvPr/>
          </p:nvSpPr>
          <p:spPr>
            <a:xfrm>
              <a:off x="6926281" y="1664374"/>
              <a:ext cx="550151" cy="206879"/>
            </a:xfrm>
            <a:prstGeom prst="rect">
              <a:avLst/>
            </a:prstGeom>
            <a:grpFill/>
          </p:spPr>
          <p:txBody>
            <a:bodyPr wrap="square" rtlCol="0" anchor="b">
              <a:spAutoFit/>
            </a:bodyPr>
            <a:lstStyle/>
            <a:p>
              <a:r>
                <a:rPr lang="en-US" sz="2800" b="1" dirty="0"/>
                <a:t>01</a:t>
              </a:r>
              <a:endParaRPr lang="en-US" sz="2800" b="1" dirty="0"/>
            </a:p>
          </p:txBody>
        </p:sp>
      </p:grpSp>
      <p:grpSp>
        <p:nvGrpSpPr>
          <p:cNvPr id="9" name="Group 8"/>
          <p:cNvGrpSpPr/>
          <p:nvPr/>
        </p:nvGrpSpPr>
        <p:grpSpPr>
          <a:xfrm rot="0">
            <a:off x="2388870" y="5498633"/>
            <a:ext cx="10838815" cy="2521964"/>
            <a:chOff x="6707124" y="1339846"/>
            <a:chExt cx="4873752" cy="1133934"/>
          </a:xfrm>
          <a:noFill/>
        </p:grpSpPr>
        <p:sp>
          <p:nvSpPr>
            <p:cNvPr id="10" name="Rectangle: Rounded Corners 32"/>
            <p:cNvSpPr/>
            <p:nvPr/>
          </p:nvSpPr>
          <p:spPr>
            <a:xfrm>
              <a:off x="7695590" y="1339846"/>
              <a:ext cx="3885286" cy="1133934"/>
            </a:xfrm>
            <a:prstGeom prst="roundRect">
              <a:avLst>
                <a:gd name="adj" fmla="val 94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tIns="182880" rtlCol="0" anchor="t">
              <a:spAutoFit/>
            </a:bodyPr>
            <a:lstStyle/>
            <a:p>
              <a:r>
                <a:rPr lang="en-US" sz="2800" noProof="1">
                  <a:solidFill>
                    <a:schemeClr val="bg1"/>
                  </a:solidFill>
                  <a:latin typeface="微软雅黑" panose="020B0503020204020204" charset="-122"/>
                  <a:ea typeface="微软雅黑" panose="020B0503020204020204" charset="-122"/>
                  <a:cs typeface="微软雅黑" panose="020B0503020204020204" charset="-122"/>
                </a:rPr>
                <a:t>The </a:t>
              </a:r>
              <a:r>
                <a:rPr lang="en-US" sz="2800">
                  <a:solidFill>
                    <a:schemeClr val="bg1"/>
                  </a:solidFill>
                  <a:latin typeface="微软雅黑" panose="020B0503020204020204" charset="-122"/>
                  <a:ea typeface="微软雅黑" panose="020B0503020204020204" charset="-122"/>
                  <a:cs typeface="微软雅黑" panose="020B0503020204020204" charset="-122"/>
                  <a:sym typeface="+mn-ea"/>
                </a:rPr>
                <a:t>stakers </a:t>
              </a:r>
              <a:r>
                <a:rPr lang="en-US" sz="2800" noProof="1">
                  <a:solidFill>
                    <a:schemeClr val="bg1"/>
                  </a:solidFill>
                  <a:latin typeface="微软雅黑" panose="020B0503020204020204" charset="-122"/>
                  <a:ea typeface="微软雅黑" panose="020B0503020204020204" charset="-122"/>
                  <a:cs typeface="微软雅黑" panose="020B0503020204020204" charset="-122"/>
                </a:rPr>
                <a:t>of the court will be responsible for choosing the true results of the market. The court’s decision may be challenged, which will increasingly increase the number of jurors selected—increasing the stakes each time.</a:t>
              </a:r>
              <a:endParaRPr lang="en-US" sz="2800" noProof="1">
                <a:solidFill>
                  <a:schemeClr val="bg1"/>
                </a:solidFill>
                <a:latin typeface="微软雅黑" panose="020B0503020204020204" charset="-122"/>
                <a:ea typeface="微软雅黑" panose="020B0503020204020204" charset="-122"/>
                <a:cs typeface="微软雅黑" panose="020B0503020204020204" charset="-122"/>
              </a:endParaRPr>
            </a:p>
          </p:txBody>
        </p:sp>
        <p:grpSp>
          <p:nvGrpSpPr>
            <p:cNvPr id="11" name="Group 10"/>
            <p:cNvGrpSpPr/>
            <p:nvPr/>
          </p:nvGrpSpPr>
          <p:grpSpPr>
            <a:xfrm>
              <a:off x="6707124" y="1410006"/>
              <a:ext cx="4873752" cy="0"/>
              <a:chOff x="6707124" y="561442"/>
              <a:chExt cx="4873752" cy="0"/>
            </a:xfrm>
            <a:grpFill/>
          </p:grpSpPr>
          <p:cxnSp>
            <p:nvCxnSpPr>
              <p:cNvPr id="12" name="Straight Connector 11"/>
              <p:cNvCxnSpPr/>
              <p:nvPr userDrawn="1"/>
            </p:nvCxnSpPr>
            <p:spPr>
              <a:xfrm>
                <a:off x="6707124" y="561442"/>
                <a:ext cx="4873752" cy="0"/>
              </a:xfrm>
              <a:prstGeom prst="line">
                <a:avLst/>
              </a:prstGeom>
              <a:grpFill/>
              <a:ln>
                <a:solidFill>
                  <a:srgbClr val="168DA5"/>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6707124" y="561442"/>
                <a:ext cx="988466" cy="0"/>
              </a:xfrm>
              <a:prstGeom prst="line">
                <a:avLst/>
              </a:prstGeom>
              <a:grpFill/>
              <a:ln w="53975">
                <a:solidFill>
                  <a:srgbClr val="168DA5"/>
                </a:solidFill>
              </a:ln>
            </p:spPr>
            <p:style>
              <a:lnRef idx="1">
                <a:schemeClr val="accent1"/>
              </a:lnRef>
              <a:fillRef idx="0">
                <a:schemeClr val="accent1"/>
              </a:fillRef>
              <a:effectRef idx="0">
                <a:schemeClr val="accent1"/>
              </a:effectRef>
              <a:fontRef idx="minor">
                <a:schemeClr val="tx1"/>
              </a:fontRef>
            </p:style>
          </p:cxnSp>
        </p:grpSp>
        <p:sp>
          <p:nvSpPr>
            <p:cNvPr id="14" name="TextBox 34"/>
            <p:cNvSpPr txBox="1"/>
            <p:nvPr/>
          </p:nvSpPr>
          <p:spPr>
            <a:xfrm>
              <a:off x="6926281" y="1496477"/>
              <a:ext cx="550151" cy="206879"/>
            </a:xfrm>
            <a:prstGeom prst="rect">
              <a:avLst/>
            </a:prstGeom>
            <a:grpFill/>
          </p:spPr>
          <p:txBody>
            <a:bodyPr wrap="square" rtlCol="0" anchor="b">
              <a:spAutoFit/>
            </a:bodyPr>
            <a:lstStyle/>
            <a:p>
              <a:r>
                <a:rPr lang="en-US" sz="2800" b="1" dirty="0"/>
                <a:t>02</a:t>
              </a:r>
              <a:endParaRPr lang="en-US" sz="2800" b="1" dirty="0"/>
            </a:p>
          </p:txBody>
        </p:sp>
      </p:grpSp>
      <p:grpSp>
        <p:nvGrpSpPr>
          <p:cNvPr id="16" name="Group 15"/>
          <p:cNvGrpSpPr/>
          <p:nvPr/>
        </p:nvGrpSpPr>
        <p:grpSpPr>
          <a:xfrm rot="0">
            <a:off x="2388870" y="8456464"/>
            <a:ext cx="10838815" cy="2326947"/>
            <a:chOff x="6707124" y="1372109"/>
            <a:chExt cx="4873752" cy="1046250"/>
          </a:xfrm>
          <a:noFill/>
        </p:grpSpPr>
        <p:sp>
          <p:nvSpPr>
            <p:cNvPr id="17" name="Rectangle: Rounded Corners 39"/>
            <p:cNvSpPr/>
            <p:nvPr/>
          </p:nvSpPr>
          <p:spPr>
            <a:xfrm>
              <a:off x="7695590" y="1372109"/>
              <a:ext cx="3885286" cy="1046250"/>
            </a:xfrm>
            <a:prstGeom prst="roundRect">
              <a:avLst>
                <a:gd name="adj" fmla="val 94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tIns="182880" rtlCol="0" anchor="t">
              <a:spAutoFit/>
            </a:bodyPr>
            <a:lstStyle/>
            <a:p>
              <a:r>
                <a:rPr sz="3200" noProof="1">
                  <a:solidFill>
                    <a:schemeClr val="bg1"/>
                  </a:solidFill>
                  <a:latin typeface="微软雅黑" panose="020B0503020204020204" charset="-122"/>
                  <a:ea typeface="微软雅黑" panose="020B0503020204020204" charset="-122"/>
                  <a:cs typeface="微软雅黑" panose="020B0503020204020204" charset="-122"/>
                </a:rPr>
                <a:t>If a subsequent appeal finds that the jurors have incorrectly resolved Oracle's decision, they will be </a:t>
              </a:r>
              <a:r>
                <a:rPr lang="en-US" sz="3200" noProof="1">
                  <a:solidFill>
                    <a:schemeClr val="bg1"/>
                  </a:solidFill>
                  <a:latin typeface="微软雅黑" panose="020B0503020204020204" charset="-122"/>
                  <a:ea typeface="微软雅黑" panose="020B0503020204020204" charset="-122"/>
                  <a:cs typeface="微软雅黑" panose="020B0503020204020204" charset="-122"/>
                </a:rPr>
                <a:t>slashed</a:t>
              </a:r>
              <a:r>
                <a:rPr sz="3200" noProof="1">
                  <a:solidFill>
                    <a:schemeClr val="bg1"/>
                  </a:solidFill>
                  <a:latin typeface="微软雅黑" panose="020B0503020204020204" charset="-122"/>
                  <a:ea typeface="微软雅黑" panose="020B0503020204020204" charset="-122"/>
                  <a:cs typeface="微软雅黑" panose="020B0503020204020204" charset="-122"/>
                </a:rPr>
                <a:t> and confiscated.</a:t>
              </a:r>
              <a:endParaRPr sz="3200" noProof="1">
                <a:solidFill>
                  <a:schemeClr val="bg1"/>
                </a:solidFill>
                <a:latin typeface="微软雅黑" panose="020B0503020204020204" charset="-122"/>
                <a:ea typeface="微软雅黑" panose="020B0503020204020204" charset="-122"/>
                <a:cs typeface="微软雅黑" panose="020B0503020204020204" charset="-122"/>
              </a:endParaRPr>
            </a:p>
          </p:txBody>
        </p:sp>
        <p:grpSp>
          <p:nvGrpSpPr>
            <p:cNvPr id="18" name="Group 17"/>
            <p:cNvGrpSpPr/>
            <p:nvPr/>
          </p:nvGrpSpPr>
          <p:grpSpPr>
            <a:xfrm>
              <a:off x="6707124" y="1410006"/>
              <a:ext cx="4873752" cy="0"/>
              <a:chOff x="6707124" y="561442"/>
              <a:chExt cx="4873752" cy="0"/>
            </a:xfrm>
            <a:grpFill/>
          </p:grpSpPr>
          <p:cxnSp>
            <p:nvCxnSpPr>
              <p:cNvPr id="19" name="Straight Connector 18"/>
              <p:cNvCxnSpPr/>
              <p:nvPr userDrawn="1"/>
            </p:nvCxnSpPr>
            <p:spPr>
              <a:xfrm>
                <a:off x="6707124" y="561442"/>
                <a:ext cx="4873752" cy="0"/>
              </a:xfrm>
              <a:prstGeom prst="line">
                <a:avLst/>
              </a:prstGeom>
              <a:grpFill/>
              <a:ln>
                <a:solidFill>
                  <a:srgbClr val="168DA5"/>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6707124" y="561442"/>
                <a:ext cx="988466" cy="0"/>
              </a:xfrm>
              <a:prstGeom prst="line">
                <a:avLst/>
              </a:prstGeom>
              <a:grpFill/>
              <a:ln w="53975">
                <a:solidFill>
                  <a:srgbClr val="168DA5"/>
                </a:solidFill>
              </a:ln>
            </p:spPr>
            <p:style>
              <a:lnRef idx="1">
                <a:schemeClr val="accent1"/>
              </a:lnRef>
              <a:fillRef idx="0">
                <a:schemeClr val="accent1"/>
              </a:fillRef>
              <a:effectRef idx="0">
                <a:schemeClr val="accent1"/>
              </a:effectRef>
              <a:fontRef idx="minor">
                <a:schemeClr val="tx1"/>
              </a:fontRef>
            </p:style>
          </p:cxnSp>
        </p:grpSp>
        <p:sp>
          <p:nvSpPr>
            <p:cNvPr id="25" name="TextBox 41"/>
            <p:cNvSpPr txBox="1"/>
            <p:nvPr/>
          </p:nvSpPr>
          <p:spPr>
            <a:xfrm>
              <a:off x="6926281" y="1496477"/>
              <a:ext cx="550151" cy="206879"/>
            </a:xfrm>
            <a:prstGeom prst="rect">
              <a:avLst/>
            </a:prstGeom>
            <a:grpFill/>
          </p:spPr>
          <p:txBody>
            <a:bodyPr wrap="square" rtlCol="0" anchor="b">
              <a:spAutoFit/>
            </a:bodyPr>
            <a:lstStyle/>
            <a:p>
              <a:r>
                <a:rPr lang="en-US" sz="2800" b="1" dirty="0"/>
                <a:t>03</a:t>
              </a:r>
              <a:endParaRPr lang="en-US" sz="2800" b="1" dirty="0"/>
            </a:p>
          </p:txBody>
        </p:sp>
      </p:grpSp>
      <p:grpSp>
        <p:nvGrpSpPr>
          <p:cNvPr id="27" name="Group 26"/>
          <p:cNvGrpSpPr/>
          <p:nvPr/>
        </p:nvGrpSpPr>
        <p:grpSpPr>
          <a:xfrm rot="0">
            <a:off x="2388870" y="10852785"/>
            <a:ext cx="10838815" cy="2674934"/>
            <a:chOff x="6707124" y="1410006"/>
            <a:chExt cx="4873752" cy="1202713"/>
          </a:xfrm>
          <a:noFill/>
        </p:grpSpPr>
        <p:sp>
          <p:nvSpPr>
            <p:cNvPr id="28" name="Rectangle: Rounded Corners 46"/>
            <p:cNvSpPr/>
            <p:nvPr/>
          </p:nvSpPr>
          <p:spPr>
            <a:xfrm>
              <a:off x="7695590" y="1473468"/>
              <a:ext cx="3885286" cy="1139251"/>
            </a:xfrm>
            <a:prstGeom prst="roundRect">
              <a:avLst>
                <a:gd name="adj" fmla="val 94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tIns="182880" rtlCol="0" anchor="t">
              <a:spAutoFit/>
            </a:bodyPr>
            <a:lstStyle/>
            <a:p>
              <a:r>
                <a:rPr lang="en-US" sz="2800" noProof="1">
                  <a:solidFill>
                    <a:schemeClr val="bg1"/>
                  </a:solidFill>
                  <a:latin typeface="微软雅黑" panose="020B0503020204020204" charset="-122"/>
                  <a:ea typeface="微软雅黑" panose="020B0503020204020204" charset="-122"/>
                  <a:cs typeface="微软雅黑" panose="020B0503020204020204" charset="-122"/>
                </a:rPr>
                <a:t>After a certain number of quorums have been created and the real result of the market is asked, if there is still a dispute, the case will be transferred to a global vote of all ZTG holders to report the result.</a:t>
              </a:r>
              <a:endParaRPr lang="en-US" sz="2800" noProof="1">
                <a:solidFill>
                  <a:schemeClr val="bg1"/>
                </a:solidFill>
                <a:latin typeface="微软雅黑" panose="020B0503020204020204" charset="-122"/>
                <a:ea typeface="微软雅黑" panose="020B0503020204020204" charset="-122"/>
                <a:cs typeface="微软雅黑" panose="020B0503020204020204" charset="-122"/>
              </a:endParaRPr>
            </a:p>
          </p:txBody>
        </p:sp>
        <p:grpSp>
          <p:nvGrpSpPr>
            <p:cNvPr id="53" name="Group 52"/>
            <p:cNvGrpSpPr/>
            <p:nvPr/>
          </p:nvGrpSpPr>
          <p:grpSpPr>
            <a:xfrm>
              <a:off x="6707124" y="1410006"/>
              <a:ext cx="4873752" cy="0"/>
              <a:chOff x="6707124" y="561442"/>
              <a:chExt cx="4873752" cy="0"/>
            </a:xfrm>
            <a:grpFill/>
          </p:grpSpPr>
          <p:cxnSp>
            <p:nvCxnSpPr>
              <p:cNvPr id="54" name="Straight Connector 53"/>
              <p:cNvCxnSpPr/>
              <p:nvPr userDrawn="1"/>
            </p:nvCxnSpPr>
            <p:spPr>
              <a:xfrm>
                <a:off x="6707124" y="561442"/>
                <a:ext cx="4873752" cy="0"/>
              </a:xfrm>
              <a:prstGeom prst="line">
                <a:avLst/>
              </a:prstGeom>
              <a:grpFill/>
              <a:ln>
                <a:solidFill>
                  <a:srgbClr val="168DA5"/>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userDrawn="1"/>
            </p:nvCxnSpPr>
            <p:spPr>
              <a:xfrm>
                <a:off x="6707124" y="561442"/>
                <a:ext cx="988466" cy="0"/>
              </a:xfrm>
              <a:prstGeom prst="line">
                <a:avLst/>
              </a:prstGeom>
              <a:grpFill/>
              <a:ln w="53975">
                <a:solidFill>
                  <a:srgbClr val="168DA5"/>
                </a:solidFill>
              </a:ln>
            </p:spPr>
            <p:style>
              <a:lnRef idx="1">
                <a:schemeClr val="accent1"/>
              </a:lnRef>
              <a:fillRef idx="0">
                <a:schemeClr val="accent1"/>
              </a:fillRef>
              <a:effectRef idx="0">
                <a:schemeClr val="accent1"/>
              </a:effectRef>
              <a:fontRef idx="minor">
                <a:schemeClr val="tx1"/>
              </a:fontRef>
            </p:style>
          </p:cxnSp>
        </p:grpSp>
        <p:sp>
          <p:nvSpPr>
            <p:cNvPr id="56" name="TextBox 48"/>
            <p:cNvSpPr txBox="1"/>
            <p:nvPr/>
          </p:nvSpPr>
          <p:spPr>
            <a:xfrm>
              <a:off x="6926281" y="1698551"/>
              <a:ext cx="550151" cy="234675"/>
            </a:xfrm>
            <a:prstGeom prst="rect">
              <a:avLst/>
            </a:prstGeom>
            <a:grpFill/>
          </p:spPr>
          <p:txBody>
            <a:bodyPr wrap="square" rtlCol="0" anchor="b">
              <a:spAutoFit/>
            </a:bodyPr>
            <a:lstStyle/>
            <a:p>
              <a:r>
                <a:rPr lang="en-US" sz="2800" b="1" dirty="0"/>
                <a:t>04</a:t>
              </a:r>
              <a:endParaRPr lang="en-US" sz="2800" b="1" dirty="0"/>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 name="Изображение" descr="Изображение"/>
          <p:cNvPicPr>
            <a:picLocks noChangeAspect="1"/>
          </p:cNvPicPr>
          <p:nvPr/>
        </p:nvPicPr>
        <p:blipFill>
          <a:blip r:embed="rId1"/>
          <a:stretch>
            <a:fillRect/>
          </a:stretch>
        </p:blipFill>
        <p:spPr>
          <a:xfrm>
            <a:off x="1491970" y="940539"/>
            <a:ext cx="3301400" cy="809619"/>
          </a:xfrm>
          <a:prstGeom prst="rect">
            <a:avLst/>
          </a:prstGeom>
          <a:ln w="12700">
            <a:miter lim="400000"/>
            <a:headEnd/>
            <a:tailEnd/>
          </a:ln>
        </p:spPr>
      </p:pic>
      <p:pic>
        <p:nvPicPr>
          <p:cNvPr id="219" name="Изображение" descr="Изображение"/>
          <p:cNvPicPr>
            <a:picLocks noChangeAspect="1"/>
          </p:cNvPicPr>
          <p:nvPr/>
        </p:nvPicPr>
        <p:blipFill>
          <a:blip r:embed="rId2"/>
          <a:stretch>
            <a:fillRect/>
          </a:stretch>
        </p:blipFill>
        <p:spPr>
          <a:xfrm>
            <a:off x="0" y="8322230"/>
            <a:ext cx="24384000" cy="5402740"/>
          </a:xfrm>
          <a:prstGeom prst="rect">
            <a:avLst/>
          </a:prstGeom>
          <a:ln w="12700">
            <a:miter lim="400000"/>
            <a:headEnd/>
            <a:tailEnd/>
          </a:ln>
        </p:spPr>
      </p:pic>
      <p:grpSp>
        <p:nvGrpSpPr>
          <p:cNvPr id="225" name="Группа"/>
          <p:cNvGrpSpPr/>
          <p:nvPr/>
        </p:nvGrpSpPr>
        <p:grpSpPr>
          <a:xfrm>
            <a:off x="1531674" y="12104436"/>
            <a:ext cx="5617981" cy="473711"/>
            <a:chOff x="0" y="0"/>
            <a:chExt cx="5617980" cy="473710"/>
          </a:xfrm>
        </p:grpSpPr>
        <p:sp>
          <p:nvSpPr>
            <p:cNvPr id="220" name="1"/>
            <p:cNvSpPr txBox="1"/>
            <p:nvPr/>
          </p:nvSpPr>
          <p:spPr>
            <a:xfrm>
              <a:off x="0" y="0"/>
              <a:ext cx="1315115" cy="473711"/>
            </a:xfrm>
            <a:prstGeom prst="rect">
              <a:avLst/>
            </a:prstGeom>
            <a:noFill/>
            <a:ln w="12700" cap="flat">
              <a:noFill/>
              <a:miter lim="400000"/>
            </a:ln>
            <a:effectLst/>
          </p:spPr>
          <p:txBody>
            <a:bodyPr wrap="square" lIns="50800" tIns="50800" rIns="50800" bIns="50800" numCol="1" anchor="ctr">
              <a:spAutoFit/>
            </a:bodyPr>
            <a:lstStyle>
              <a:lvl1pPr algn="l">
                <a:defRPr sz="2500">
                  <a:solidFill>
                    <a:srgbClr val="FFFFFF"/>
                  </a:solidFill>
                </a:defRPr>
              </a:lvl1pPr>
            </a:lstStyle>
            <a:p>
              <a:r>
                <a:t>1</a:t>
              </a:r>
            </a:p>
          </p:txBody>
        </p:sp>
        <p:sp>
          <p:nvSpPr>
            <p:cNvPr id="221" name="Zeitgeist"/>
            <p:cNvSpPr txBox="1"/>
            <p:nvPr/>
          </p:nvSpPr>
          <p:spPr>
            <a:xfrm>
              <a:off x="961651" y="0"/>
              <a:ext cx="1952248" cy="473711"/>
            </a:xfrm>
            <a:prstGeom prst="rect">
              <a:avLst/>
            </a:prstGeom>
            <a:noFill/>
            <a:ln w="12700" cap="flat">
              <a:noFill/>
              <a:miter lim="400000"/>
            </a:ln>
            <a:effectLst/>
          </p:spPr>
          <p:txBody>
            <a:bodyPr wrap="square" lIns="50800" tIns="50800" rIns="50800" bIns="50800" numCol="1" anchor="ctr">
              <a:spAutoFit/>
            </a:bodyPr>
            <a:lstStyle>
              <a:lvl1pPr algn="l">
                <a:defRPr sz="2500">
                  <a:solidFill>
                    <a:srgbClr val="FFFFFF"/>
                  </a:solidFill>
                </a:defRPr>
              </a:lvl1pPr>
            </a:lstStyle>
            <a:p>
              <a:r>
                <a:t>Zeitgeist</a:t>
              </a:r>
            </a:p>
          </p:txBody>
        </p:sp>
        <p:sp>
          <p:nvSpPr>
            <p:cNvPr id="222" name="Presentation"/>
            <p:cNvSpPr txBox="1"/>
            <p:nvPr/>
          </p:nvSpPr>
          <p:spPr>
            <a:xfrm>
              <a:off x="3067240" y="0"/>
              <a:ext cx="2550741" cy="473711"/>
            </a:xfrm>
            <a:prstGeom prst="rect">
              <a:avLst/>
            </a:prstGeom>
            <a:noFill/>
            <a:ln w="12700" cap="flat">
              <a:noFill/>
              <a:miter lim="400000"/>
            </a:ln>
            <a:effectLst/>
          </p:spPr>
          <p:txBody>
            <a:bodyPr wrap="square" lIns="50800" tIns="50800" rIns="50800" bIns="50800" numCol="1" anchor="ctr">
              <a:spAutoFit/>
            </a:bodyPr>
            <a:lstStyle>
              <a:lvl1pPr algn="l">
                <a:defRPr sz="2500">
                  <a:solidFill>
                    <a:srgbClr val="FFFFFF"/>
                  </a:solidFill>
                </a:defRPr>
              </a:lvl1pPr>
            </a:lstStyle>
            <a:p>
              <a:r>
                <a:t>Presentation</a:t>
              </a:r>
            </a:p>
          </p:txBody>
        </p:sp>
        <p:sp>
          <p:nvSpPr>
            <p:cNvPr id="223" name="Кружок"/>
            <p:cNvSpPr/>
            <p:nvPr/>
          </p:nvSpPr>
          <p:spPr>
            <a:xfrm>
              <a:off x="2625863" y="216368"/>
              <a:ext cx="123706" cy="123706"/>
            </a:xfrm>
            <a:prstGeom prst="ellipse">
              <a:avLst/>
            </a:prstGeom>
            <a:solidFill>
              <a:srgbClr val="FFFFFF"/>
            </a:solidFill>
            <a:ln w="12700" cap="flat">
              <a:noFill/>
              <a:miter lim="400000"/>
            </a:ln>
            <a:effectLst/>
          </p:spPr>
          <p:txBody>
            <a:bodyPr wrap="square" lIns="50800" tIns="50800" rIns="50800" bIns="50800" numCol="1" anchor="ctr">
              <a:noAutofit/>
            </a:bodyPr>
            <a:lstStyle/>
            <a:p>
              <a:pPr defTabSz="825500">
                <a:defRPr sz="2500">
                  <a:solidFill>
                    <a:srgbClr val="FFFFFF"/>
                  </a:solidFill>
                  <a:latin typeface="Helvetica Neue Medium"/>
                  <a:ea typeface="Helvetica Neue Medium"/>
                  <a:cs typeface="Helvetica Neue Medium"/>
                  <a:sym typeface="Helvetica Neue Medium"/>
                </a:defRPr>
              </a:pPr>
              <a:endParaRPr sz="2400"/>
            </a:p>
          </p:txBody>
        </p:sp>
        <p:sp>
          <p:nvSpPr>
            <p:cNvPr id="224" name="Кружок"/>
            <p:cNvSpPr/>
            <p:nvPr/>
          </p:nvSpPr>
          <p:spPr>
            <a:xfrm>
              <a:off x="595704" y="216368"/>
              <a:ext cx="123706" cy="123706"/>
            </a:xfrm>
            <a:prstGeom prst="ellipse">
              <a:avLst/>
            </a:prstGeom>
            <a:solidFill>
              <a:srgbClr val="FFFFFF"/>
            </a:solidFill>
            <a:ln w="12700" cap="flat">
              <a:noFill/>
              <a:miter lim="400000"/>
            </a:ln>
            <a:effectLst/>
          </p:spPr>
          <p:txBody>
            <a:bodyPr wrap="square" lIns="50800" tIns="50800" rIns="50800" bIns="50800" numCol="1" anchor="ctr">
              <a:noAutofit/>
            </a:bodyPr>
            <a:lstStyle/>
            <a:p>
              <a:pPr defTabSz="825500">
                <a:defRPr sz="2500">
                  <a:solidFill>
                    <a:srgbClr val="FFFFFF"/>
                  </a:solidFill>
                  <a:latin typeface="Helvetica Neue Medium"/>
                  <a:ea typeface="Helvetica Neue Medium"/>
                  <a:cs typeface="Helvetica Neue Medium"/>
                  <a:sym typeface="Helvetica Neue Medium"/>
                </a:defRPr>
              </a:pPr>
              <a:endParaRPr sz="2400"/>
            </a:p>
          </p:txBody>
        </p:sp>
      </p:grpSp>
      <p:pic>
        <p:nvPicPr>
          <p:cNvPr id="3" name="图片 2" descr="E6q3M2CWUAASwjX"/>
          <p:cNvPicPr>
            <a:picLocks noChangeAspect="1"/>
          </p:cNvPicPr>
          <p:nvPr/>
        </p:nvPicPr>
        <p:blipFill>
          <a:blip r:embed="rId3"/>
          <a:stretch>
            <a:fillRect/>
          </a:stretch>
        </p:blipFill>
        <p:spPr>
          <a:xfrm>
            <a:off x="85725" y="48260"/>
            <a:ext cx="24312880" cy="13675995"/>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grpSp>
        <p:nvGrpSpPr>
          <p:cNvPr id="2" name="组合 1"/>
          <p:cNvGrpSpPr/>
          <p:nvPr/>
        </p:nvGrpSpPr>
        <p:grpSpPr>
          <a:xfrm>
            <a:off x="27305" y="0"/>
            <a:ext cx="12743815" cy="13716000"/>
            <a:chOff x="43" y="0"/>
            <a:chExt cx="20069" cy="21600"/>
          </a:xfrm>
        </p:grpSpPr>
        <p:pic>
          <p:nvPicPr>
            <p:cNvPr id="79" name="Google Shape;79;p16" descr="Изображение"/>
            <p:cNvPicPr preferRelativeResize="0"/>
            <p:nvPr/>
          </p:nvPicPr>
          <p:blipFill rotWithShape="1">
            <a:blip r:embed="rId1"/>
            <a:srcRect l="18732"/>
            <a:stretch>
              <a:fillRect/>
            </a:stretch>
          </p:blipFill>
          <p:spPr>
            <a:xfrm>
              <a:off x="43" y="0"/>
              <a:ext cx="16367" cy="21600"/>
            </a:xfrm>
            <a:prstGeom prst="rect">
              <a:avLst/>
            </a:prstGeom>
            <a:noFill/>
            <a:ln>
              <a:noFill/>
            </a:ln>
          </p:spPr>
        </p:pic>
        <p:pic>
          <p:nvPicPr>
            <p:cNvPr id="80" name="Google Shape;80;p16" descr="Изображение"/>
            <p:cNvPicPr preferRelativeResize="0"/>
            <p:nvPr/>
          </p:nvPicPr>
          <p:blipFill rotWithShape="1">
            <a:blip r:embed="rId2"/>
            <a:srcRect/>
            <a:stretch>
              <a:fillRect/>
            </a:stretch>
          </p:blipFill>
          <p:spPr>
            <a:xfrm>
              <a:off x="2350" y="1481"/>
              <a:ext cx="5199" cy="1275"/>
            </a:xfrm>
            <a:prstGeom prst="rect">
              <a:avLst/>
            </a:prstGeom>
            <a:noFill/>
            <a:ln>
              <a:noFill/>
            </a:ln>
          </p:spPr>
        </p:pic>
        <p:pic>
          <p:nvPicPr>
            <p:cNvPr id="81" name="Google Shape;81;p16" descr="Изображение"/>
            <p:cNvPicPr preferRelativeResize="0"/>
            <p:nvPr/>
          </p:nvPicPr>
          <p:blipFill rotWithShape="1">
            <a:blip r:embed="rId3"/>
            <a:srcRect l="3607"/>
            <a:stretch>
              <a:fillRect/>
            </a:stretch>
          </p:blipFill>
          <p:spPr>
            <a:xfrm>
              <a:off x="1512" y="5850"/>
              <a:ext cx="18600" cy="12437"/>
            </a:xfrm>
            <a:prstGeom prst="rect">
              <a:avLst/>
            </a:prstGeom>
            <a:noFill/>
            <a:ln>
              <a:noFill/>
            </a:ln>
          </p:spPr>
        </p:pic>
      </p:grpSp>
      <p:sp>
        <p:nvSpPr>
          <p:cNvPr id="478" name="Google Shape;478;p51"/>
          <p:cNvSpPr txBox="1"/>
          <p:nvPr>
            <p:ph type="ctrTitle"/>
          </p:nvPr>
        </p:nvSpPr>
        <p:spPr>
          <a:xfrm flipH="1">
            <a:off x="11323955" y="6641465"/>
            <a:ext cx="11388090" cy="2844800"/>
          </a:xfrm>
          <a:prstGeom prst="rect">
            <a:avLst/>
          </a:prstGeom>
        </p:spPr>
        <p:txBody>
          <a:bodyPr spcFirstLastPara="1" wrap="square" lIns="91425" tIns="91425" rIns="91425" bIns="91425" anchor="ctr" anchorCtr="0">
            <a:noAutofit/>
          </a:bodyPr>
          <a:p>
            <a:pPr marL="0" lvl="0" indent="0" algn="l" rtl="0">
              <a:spcBef>
                <a:spcPts val="0"/>
              </a:spcBef>
              <a:spcAft>
                <a:spcPts val="0"/>
              </a:spcAft>
              <a:buNone/>
            </a:pPr>
            <a:r>
              <a:rPr lang="en-US">
                <a:solidFill>
                  <a:srgbClr val="FFFFFF"/>
                </a:solidFill>
                <a:sym typeface="Helvetica Neue"/>
              </a:rPr>
              <a:t>Prediction Market</a:t>
            </a:r>
            <a:br>
              <a:rPr lang="en-US" b="1" i="0" u="none" strike="noStrike" cap="none">
                <a:solidFill>
                  <a:srgbClr val="B5C1CA"/>
                </a:solidFill>
                <a:latin typeface="Helvetica Neue"/>
                <a:ea typeface="Helvetica Neue"/>
                <a:cs typeface="Helvetica Neue"/>
                <a:sym typeface="Helvetica Neue"/>
              </a:rPr>
            </a:br>
            <a:endParaRPr lang="en-GB"/>
          </a:p>
        </p:txBody>
      </p:sp>
      <p:sp>
        <p:nvSpPr>
          <p:cNvPr id="479" name="Google Shape;479;p51"/>
          <p:cNvSpPr txBox="1"/>
          <p:nvPr/>
        </p:nvSpPr>
        <p:spPr>
          <a:xfrm flipH="1">
            <a:off x="11323955" y="4697730"/>
            <a:ext cx="8719185" cy="220789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Exo 2"/>
              <a:buNone/>
              <a:defRPr sz="36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2pPr>
            <a:lvl3pPr marR="0" lvl="2"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3pPr>
            <a:lvl4pPr marR="0" lvl="3"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4pPr>
            <a:lvl5pPr marR="0" lvl="4"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5pPr>
            <a:lvl6pPr marR="0" lvl="5"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6pPr>
            <a:lvl7pPr marR="0" lvl="6"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7pPr>
            <a:lvl8pPr marR="0" lvl="7"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8pPr>
            <a:lvl9pPr marR="0" lvl="8" algn="l" rtl="0">
              <a:lnSpc>
                <a:spcPct val="100000"/>
              </a:lnSpc>
              <a:spcBef>
                <a:spcPts val="0"/>
              </a:spcBef>
              <a:spcAft>
                <a:spcPts val="0"/>
              </a:spcAft>
              <a:buClr>
                <a:srgbClr val="FFFFFF"/>
              </a:buClr>
              <a:buSzPts val="6500"/>
              <a:buFont typeface="Exo 2"/>
              <a:buNone/>
              <a:defRPr sz="6500" b="0" i="0" u="none" strike="noStrike" cap="none">
                <a:solidFill>
                  <a:srgbClr val="FFFFFF"/>
                </a:solidFill>
                <a:latin typeface="Exo 2"/>
                <a:ea typeface="Exo 2"/>
                <a:cs typeface="Exo 2"/>
                <a:sym typeface="Exo 2"/>
              </a:defRPr>
            </a:lvl9pPr>
          </a:lstStyle>
          <a:p>
            <a:pPr marL="0" lvl="0" indent="0" algn="l" rtl="0">
              <a:spcBef>
                <a:spcPts val="0"/>
              </a:spcBef>
              <a:spcAft>
                <a:spcPts val="0"/>
              </a:spcAft>
              <a:buNone/>
            </a:pPr>
            <a:r>
              <a:rPr lang="en-GB" sz="6000">
                <a:solidFill>
                  <a:schemeClr val="bg1"/>
                </a:solidFill>
              </a:rPr>
              <a:t>0</a:t>
            </a:r>
            <a:r>
              <a:rPr lang="en-US" altLang="en-GB" sz="6000">
                <a:solidFill>
                  <a:schemeClr val="bg1"/>
                </a:solidFill>
              </a:rPr>
              <a:t>2</a:t>
            </a:r>
            <a:endParaRPr lang="en-US" altLang="en-GB" sz="6000">
              <a:solidFill>
                <a:schemeClr val="bg1"/>
              </a:solidFill>
            </a:endParaRPr>
          </a:p>
        </p:txBody>
      </p:sp>
      <p:cxnSp>
        <p:nvCxnSpPr>
          <p:cNvPr id="481" name="Google Shape;481;p51"/>
          <p:cNvCxnSpPr/>
          <p:nvPr/>
        </p:nvCxnSpPr>
        <p:spPr>
          <a:xfrm>
            <a:off x="10891520" y="593090"/>
            <a:ext cx="80010" cy="5544820"/>
          </a:xfrm>
          <a:prstGeom prst="straightConnector1">
            <a:avLst/>
          </a:prstGeom>
          <a:noFill/>
          <a:ln w="9525" cap="flat" cmpd="sng">
            <a:solidFill>
              <a:schemeClr val="bg1"/>
            </a:solidFill>
            <a:prstDash val="solid"/>
            <a:round/>
            <a:headEnd type="none" w="med" len="med"/>
            <a:tailEnd type="none" w="med" len="med"/>
          </a:ln>
        </p:spPr>
      </p:cxnSp>
      <p:sp>
        <p:nvSpPr>
          <p:cNvPr id="4" name="Google Shape;478;p51"/>
          <p:cNvSpPr txBox="1"/>
          <p:nvPr/>
        </p:nvSpPr>
        <p:spPr>
          <a:xfrm flipH="1">
            <a:off x="11400155" y="7434580"/>
            <a:ext cx="7691120" cy="28448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1pPr>
            <a:lvl2pPr marR="0" lvl="1"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2pPr>
            <a:lvl3pPr marR="0" lvl="2"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3pPr>
            <a:lvl4pPr marR="0" lvl="3"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4pPr>
            <a:lvl5pPr marR="0" lvl="4"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5pPr>
            <a:lvl6pPr marR="0" lvl="5"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6pPr>
            <a:lvl7pPr marR="0" lvl="6"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7pPr>
            <a:lvl8pPr marR="0" lvl="7"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8pPr>
            <a:lvl9pPr marR="0" lvl="8" algn="l" rtl="0">
              <a:lnSpc>
                <a:spcPct val="80000"/>
              </a:lnSpc>
              <a:spcBef>
                <a:spcPts val="0"/>
              </a:spcBef>
              <a:spcAft>
                <a:spcPts val="0"/>
              </a:spcAft>
              <a:buClr>
                <a:srgbClr val="000000"/>
              </a:buClr>
              <a:buSzPts val="8500"/>
              <a:buFont typeface="Helvetica Neue"/>
              <a:buNone/>
              <a:defRPr sz="8500" b="1" i="0" u="none" strike="noStrike" cap="none">
                <a:solidFill>
                  <a:srgbClr val="000000"/>
                </a:solidFill>
                <a:latin typeface="Helvetica Neue"/>
                <a:ea typeface="Helvetica Neue"/>
                <a:cs typeface="Helvetica Neue"/>
                <a:sym typeface="Helvetica Neue"/>
              </a:defRPr>
            </a:lvl9pPr>
          </a:lstStyle>
          <a:p>
            <a:pPr marL="0" lvl="0" indent="0" algn="l" rtl="0">
              <a:spcBef>
                <a:spcPts val="0"/>
              </a:spcBef>
              <a:spcAft>
                <a:spcPts val="0"/>
              </a:spcAft>
              <a:buNone/>
            </a:pPr>
            <a:endParaRPr lang="zh-CN" altLang="en-US" sz="6000">
              <a:solidFill>
                <a:schemeClr val="bg1"/>
              </a:solidFill>
              <a:latin typeface="微软雅黑" panose="020B0503020204020204" charset="-122"/>
              <a:ea typeface="微软雅黑" panose="020B0503020204020204"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81"/>
                                        </p:tgtEl>
                                        <p:attrNameLst>
                                          <p:attrName>style.visibility</p:attrName>
                                        </p:attrNameLst>
                                      </p:cBhvr>
                                      <p:to>
                                        <p:strVal val="visible"/>
                                      </p:to>
                                    </p:set>
                                    <p:anim calcmode="lin" valueType="num">
                                      <p:cBhvr additive="base">
                                        <p:cTn id="7" dur="1000"/>
                                        <p:tgtEl>
                                          <p:spTgt spid="481"/>
                                        </p:tgtEl>
                                        <p:attrNameLst>
                                          <p:attrName>ppt_y</p:attrName>
                                        </p:attrNameLst>
                                      </p:cBhvr>
                                      <p:tavLst>
                                        <p:tav tm="0" fmla="">
                                          <p:val>
                                            <p:strVal val="#ppt_y-1"/>
                                          </p:val>
                                        </p:tav>
                                        <p:tav tm="100000" fmla="">
                                          <p:val>
                                            <p:strVal val="#ppt_y"/>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79"/>
                                        </p:tgtEl>
                                        <p:attrNameLst>
                                          <p:attrName>style.visibility</p:attrName>
                                        </p:attrNameLst>
                                      </p:cBhvr>
                                      <p:to>
                                        <p:strVal val="visible"/>
                                      </p:to>
                                    </p:set>
                                    <p:animEffect transition="in" filter="fade">
                                      <p:cBhvr>
                                        <p:cTn id="11" dur="800"/>
                                        <p:tgtEl>
                                          <p:spTgt spid="4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5167</Words>
  <Application>WPS 演示</Application>
  <PresentationFormat/>
  <Paragraphs>163</Paragraphs>
  <Slides>24</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24</vt:i4>
      </vt:variant>
    </vt:vector>
  </HeadingPairs>
  <TitlesOfParts>
    <vt:vector size="36" baseType="lpstr">
      <vt:lpstr>Arial</vt:lpstr>
      <vt:lpstr>宋体</vt:lpstr>
      <vt:lpstr>Wingdings</vt:lpstr>
      <vt:lpstr>Helvetica Neue</vt:lpstr>
      <vt:lpstr>Helvetica Neue Medium</vt:lpstr>
      <vt:lpstr>微软雅黑</vt:lpstr>
      <vt:lpstr>Exo 2</vt:lpstr>
      <vt:lpstr>Verdana</vt:lpstr>
      <vt:lpstr>Arial Unicode MS</vt:lpstr>
      <vt:lpstr>Segoe Print</vt:lpstr>
      <vt:lpstr>Helvetica Neue</vt:lpstr>
      <vt:lpstr>21_BasicWhite</vt:lpstr>
      <vt:lpstr>PowerPoint 演示文稿</vt:lpstr>
      <vt:lpstr>PowerPoint 演示文稿</vt:lpstr>
      <vt:lpstr>Zeitgeist Introduction </vt:lpstr>
      <vt:lpstr>PowerPoint 演示文稿</vt:lpstr>
      <vt:lpstr>PowerPoint 演示文稿</vt:lpstr>
      <vt:lpstr>PowerPoint 演示文稿</vt:lpstr>
      <vt:lpstr>PowerPoint 演示文稿</vt:lpstr>
      <vt:lpstr>PowerPoint 演示文稿</vt:lpstr>
      <vt:lpstr>Prediction Market </vt:lpstr>
      <vt:lpstr>PowerPoint 演示文稿</vt:lpstr>
      <vt:lpstr>PowerPoint 演示文稿</vt:lpstr>
      <vt:lpstr>PowerPoint 演示文稿</vt:lpstr>
      <vt:lpstr>Futarchy </vt:lpstr>
      <vt:lpstr>PowerPoint 演示文稿</vt:lpstr>
      <vt:lpstr>Seer Program </vt:lpstr>
      <vt:lpstr>PowerPoint 演示文稿</vt:lpstr>
      <vt:lpstr>PowerPoint 演示文稿</vt:lpstr>
      <vt:lpstr>PowerPoint 演示文稿</vt:lpstr>
      <vt:lpstr>Campaign  </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yukai</cp:lastModifiedBy>
  <cp:revision>21</cp:revision>
  <dcterms:created xsi:type="dcterms:W3CDTF">2021-09-23T14:28:00Z</dcterms:created>
  <dcterms:modified xsi:type="dcterms:W3CDTF">2021-11-23T07:56:00Z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DF427DFEACD740F79CB0F2AABB97A48F</vt:lpwstr>
  </property>
  <property fmtid="{D5CDD505-2E9C-101B-9397-08002B2CF9AE}" pid="3" name="KSOProductBuildVer">
    <vt:lpwstr>2052-11.1.0.11115</vt:lpwstr>
  </property>
</Properties>
</file>